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6"/>
  </p:notesMasterIdLst>
  <p:sldIdLst>
    <p:sldId id="256" r:id="rId2"/>
    <p:sldId id="381" r:id="rId3"/>
    <p:sldId id="382" r:id="rId4"/>
    <p:sldId id="370" r:id="rId5"/>
    <p:sldId id="372" r:id="rId6"/>
    <p:sldId id="368" r:id="rId7"/>
    <p:sldId id="371" r:id="rId8"/>
    <p:sldId id="367" r:id="rId9"/>
    <p:sldId id="373" r:id="rId10"/>
    <p:sldId id="374" r:id="rId11"/>
    <p:sldId id="339" r:id="rId12"/>
    <p:sldId id="375" r:id="rId13"/>
    <p:sldId id="377" r:id="rId14"/>
    <p:sldId id="378" r:id="rId15"/>
    <p:sldId id="380" r:id="rId16"/>
    <p:sldId id="383" r:id="rId17"/>
    <p:sldId id="361" r:id="rId18"/>
    <p:sldId id="384" r:id="rId19"/>
    <p:sldId id="257" r:id="rId20"/>
    <p:sldId id="404" r:id="rId21"/>
    <p:sldId id="395" r:id="rId22"/>
    <p:sldId id="400" r:id="rId23"/>
    <p:sldId id="399" r:id="rId24"/>
    <p:sldId id="396" r:id="rId25"/>
    <p:sldId id="398" r:id="rId26"/>
    <p:sldId id="401" r:id="rId27"/>
    <p:sldId id="407" r:id="rId28"/>
    <p:sldId id="402" r:id="rId29"/>
    <p:sldId id="308" r:id="rId30"/>
    <p:sldId id="300" r:id="rId31"/>
    <p:sldId id="309" r:id="rId32"/>
    <p:sldId id="265" r:id="rId33"/>
    <p:sldId id="385" r:id="rId34"/>
    <p:sldId id="297" r:id="rId35"/>
    <p:sldId id="310" r:id="rId36"/>
    <p:sldId id="360" r:id="rId37"/>
    <p:sldId id="311" r:id="rId38"/>
    <p:sldId id="312" r:id="rId39"/>
    <p:sldId id="313" r:id="rId40"/>
    <p:sldId id="271" r:id="rId41"/>
    <p:sldId id="281" r:id="rId42"/>
    <p:sldId id="282" r:id="rId43"/>
    <p:sldId id="283" r:id="rId44"/>
    <p:sldId id="284" r:id="rId45"/>
    <p:sldId id="285" r:id="rId46"/>
    <p:sldId id="286" r:id="rId47"/>
    <p:sldId id="268" r:id="rId48"/>
    <p:sldId id="305" r:id="rId49"/>
    <p:sldId id="316" r:id="rId50"/>
    <p:sldId id="315" r:id="rId51"/>
    <p:sldId id="317" r:id="rId52"/>
    <p:sldId id="319" r:id="rId53"/>
    <p:sldId id="320" r:id="rId54"/>
    <p:sldId id="322" r:id="rId55"/>
    <p:sldId id="323" r:id="rId56"/>
    <p:sldId id="329" r:id="rId57"/>
    <p:sldId id="330" r:id="rId58"/>
    <p:sldId id="352" r:id="rId59"/>
    <p:sldId id="331" r:id="rId60"/>
    <p:sldId id="332" r:id="rId61"/>
    <p:sldId id="333" r:id="rId62"/>
    <p:sldId id="334" r:id="rId63"/>
    <p:sldId id="335" r:id="rId64"/>
    <p:sldId id="388" r:id="rId65"/>
    <p:sldId id="337" r:id="rId66"/>
    <p:sldId id="348" r:id="rId67"/>
    <p:sldId id="353" r:id="rId68"/>
    <p:sldId id="349" r:id="rId69"/>
    <p:sldId id="351" r:id="rId70"/>
    <p:sldId id="338" r:id="rId71"/>
    <p:sldId id="389" r:id="rId72"/>
    <p:sldId id="390" r:id="rId73"/>
    <p:sldId id="391" r:id="rId74"/>
    <p:sldId id="392" r:id="rId75"/>
    <p:sldId id="403" r:id="rId76"/>
    <p:sldId id="347" r:id="rId77"/>
    <p:sldId id="267" r:id="rId78"/>
    <p:sldId id="343" r:id="rId79"/>
    <p:sldId id="342" r:id="rId80"/>
    <p:sldId id="405" r:id="rId81"/>
    <p:sldId id="406" r:id="rId82"/>
    <p:sldId id="293" r:id="rId83"/>
    <p:sldId id="294" r:id="rId84"/>
    <p:sldId id="358" r:id="rId8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0323" autoAdjust="0"/>
  </p:normalViewPr>
  <p:slideViewPr>
    <p:cSldViewPr showGuides="1">
      <p:cViewPr varScale="1">
        <p:scale>
          <a:sx n="81" d="100"/>
          <a:sy n="81" d="100"/>
        </p:scale>
        <p:origin x="1680" y="96"/>
      </p:cViewPr>
      <p:guideLst>
        <p:guide orient="horz" pos="213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7994D2-8A00-4638-A82F-E7FD467634B6}" type="doc">
      <dgm:prSet loTypeId="urn:microsoft.com/office/officeart/2005/8/layout/hList6" loCatId="list" qsTypeId="urn:microsoft.com/office/officeart/2005/8/quickstyle/simple1#1" qsCatId="simple" csTypeId="urn:microsoft.com/office/officeart/2005/8/colors/colorful3#1" csCatId="colorful" phldr="1"/>
      <dgm:spPr/>
      <dgm:t>
        <a:bodyPr/>
        <a:lstStyle/>
        <a:p>
          <a:endParaRPr lang="en-US"/>
        </a:p>
      </dgm:t>
    </dgm:pt>
    <dgm:pt modelId="{AAF38661-9291-4C71-97AF-32736DD54FD3}">
      <dgm:prSet phldrT="[Text]" custT="1"/>
      <dgm:spPr/>
      <dgm:t>
        <a:bodyPr/>
        <a:lstStyle/>
        <a:p>
          <a:r>
            <a:rPr lang="en-US" sz="3200" b="1" dirty="0">
              <a:solidFill>
                <a:sysClr val="windowText" lastClr="000000"/>
              </a:solidFill>
            </a:rPr>
            <a:t>TOTAL </a:t>
          </a:r>
          <a:r>
            <a:rPr lang="en-US" sz="2800" b="1" dirty="0" smtClean="0">
              <a:solidFill>
                <a:sysClr val="windowText" lastClr="000000"/>
              </a:solidFill>
            </a:rPr>
            <a:t>MEMBERSHIP</a:t>
          </a:r>
        </a:p>
        <a:p>
          <a:r>
            <a:rPr lang="en-US" sz="5400" b="0" dirty="0" smtClean="0">
              <a:solidFill>
                <a:sysClr val="windowText" lastClr="000000"/>
              </a:solidFill>
            </a:rPr>
            <a:t>12240</a:t>
          </a:r>
          <a:endParaRPr lang="en-US" sz="5400" b="0" dirty="0">
            <a:solidFill>
              <a:sysClr val="windowText" lastClr="000000"/>
            </a:solidFill>
          </a:endParaRPr>
        </a:p>
      </dgm:t>
    </dgm:pt>
    <dgm:pt modelId="{5F421D75-FFD2-4679-BBA7-D55EF7D922C4}" type="parTrans" cxnId="{358570D7-8BAA-421F-AD68-ACAF32D62347}">
      <dgm:prSet/>
      <dgm:spPr/>
      <dgm:t>
        <a:bodyPr/>
        <a:lstStyle/>
        <a:p>
          <a:endParaRPr lang="en-US"/>
        </a:p>
      </dgm:t>
    </dgm:pt>
    <dgm:pt modelId="{B08E0211-0820-43D5-9E92-7EFD398C9F4F}" type="sibTrans" cxnId="{358570D7-8BAA-421F-AD68-ACAF32D62347}">
      <dgm:prSet/>
      <dgm:spPr/>
      <dgm:t>
        <a:bodyPr/>
        <a:lstStyle/>
        <a:p>
          <a:endParaRPr lang="en-US"/>
        </a:p>
      </dgm:t>
    </dgm:pt>
    <dgm:pt modelId="{3520407C-2EAB-4357-9FF3-FED59C8A8EF6}">
      <dgm:prSet phldrT="[Text]" custT="1"/>
      <dgm:spPr/>
      <dgm:t>
        <a:bodyPr/>
        <a:lstStyle/>
        <a:p>
          <a:endParaRPr lang="en-US" sz="6000" dirty="0">
            <a:solidFill>
              <a:sysClr val="windowText" lastClr="000000"/>
            </a:solidFill>
          </a:endParaRPr>
        </a:p>
      </dgm:t>
    </dgm:pt>
    <dgm:pt modelId="{17C3982A-22C6-489A-9F09-E697F2E0CCFA}" type="parTrans" cxnId="{968A7A1E-326F-4BCC-B1E4-CCE715D94DA0}">
      <dgm:prSet/>
      <dgm:spPr/>
      <dgm:t>
        <a:bodyPr/>
        <a:lstStyle/>
        <a:p>
          <a:endParaRPr lang="en-US"/>
        </a:p>
      </dgm:t>
    </dgm:pt>
    <dgm:pt modelId="{D0D56F19-3400-4311-B295-848DDB645653}" type="sibTrans" cxnId="{968A7A1E-326F-4BCC-B1E4-CCE715D94DA0}">
      <dgm:prSet/>
      <dgm:spPr/>
      <dgm:t>
        <a:bodyPr/>
        <a:lstStyle/>
        <a:p>
          <a:endParaRPr lang="en-US"/>
        </a:p>
      </dgm:t>
    </dgm:pt>
    <dgm:pt modelId="{3D5B1085-B352-4634-9A71-FF78DA493267}">
      <dgm:prSet phldrT="[Text]" custT="1"/>
      <dgm:spPr/>
      <dgm:t>
        <a:bodyPr/>
        <a:lstStyle/>
        <a:p>
          <a:r>
            <a:rPr lang="en-US" sz="5400" dirty="0" smtClean="0">
              <a:solidFill>
                <a:sysClr val="windowText" lastClr="000000"/>
              </a:solidFill>
            </a:rPr>
            <a:t>1500</a:t>
          </a:r>
          <a:endParaRPr lang="en-US" sz="5400" dirty="0">
            <a:solidFill>
              <a:sysClr val="windowText" lastClr="000000"/>
            </a:solidFill>
          </a:endParaRPr>
        </a:p>
      </dgm:t>
    </dgm:pt>
    <dgm:pt modelId="{A66C81F7-0EDD-4027-80E7-BCB793D093C8}" type="parTrans" cxnId="{8614B70D-555F-4DE3-82AE-CDA9C52D0F43}">
      <dgm:prSet/>
      <dgm:spPr/>
      <dgm:t>
        <a:bodyPr/>
        <a:lstStyle/>
        <a:p>
          <a:endParaRPr lang="en-US"/>
        </a:p>
      </dgm:t>
    </dgm:pt>
    <dgm:pt modelId="{A49376C3-D94F-4102-A67C-476957DBA61B}" type="sibTrans" cxnId="{8614B70D-555F-4DE3-82AE-CDA9C52D0F43}">
      <dgm:prSet/>
      <dgm:spPr/>
      <dgm:t>
        <a:bodyPr/>
        <a:lstStyle/>
        <a:p>
          <a:endParaRPr lang="en-US"/>
        </a:p>
      </dgm:t>
    </dgm:pt>
    <dgm:pt modelId="{7900F6BC-63FF-4002-9F4C-605D67B47C8D}">
      <dgm:prSet phldrT="[Text]" custT="1"/>
      <dgm:spPr/>
      <dgm:t>
        <a:bodyPr/>
        <a:lstStyle/>
        <a:p>
          <a:r>
            <a:rPr lang="en-US" sz="6000" dirty="0" smtClean="0">
              <a:solidFill>
                <a:sysClr val="windowText" lastClr="000000"/>
              </a:solidFill>
            </a:rPr>
            <a:t>1250</a:t>
          </a:r>
          <a:endParaRPr lang="en-US" sz="6000" dirty="0">
            <a:solidFill>
              <a:sysClr val="windowText" lastClr="000000"/>
            </a:solidFill>
          </a:endParaRPr>
        </a:p>
      </dgm:t>
    </dgm:pt>
    <dgm:pt modelId="{05D4902F-DE93-4F02-BFDA-62A6A78BE412}" type="parTrans" cxnId="{B42AAB0F-7DBD-48BF-9156-E9A2DEE9076E}">
      <dgm:prSet/>
      <dgm:spPr/>
      <dgm:t>
        <a:bodyPr/>
        <a:lstStyle/>
        <a:p>
          <a:endParaRPr lang="en-US"/>
        </a:p>
      </dgm:t>
    </dgm:pt>
    <dgm:pt modelId="{863B8B41-4E24-479B-895C-5FBC7EDD3A65}" type="sibTrans" cxnId="{B42AAB0F-7DBD-48BF-9156-E9A2DEE9076E}">
      <dgm:prSet/>
      <dgm:spPr/>
      <dgm:t>
        <a:bodyPr/>
        <a:lstStyle/>
        <a:p>
          <a:endParaRPr lang="en-US"/>
        </a:p>
      </dgm:t>
    </dgm:pt>
    <dgm:pt modelId="{C7FCD1F8-54D0-46B5-B55F-B86815BB2BEE}">
      <dgm:prSet phldrT="[Text]" custT="1"/>
      <dgm:spPr/>
      <dgm:t>
        <a:bodyPr/>
        <a:lstStyle/>
        <a:p>
          <a:r>
            <a:rPr lang="en-US" sz="3600" b="1" dirty="0">
              <a:solidFill>
                <a:sysClr val="windowText" lastClr="000000"/>
              </a:solidFill>
            </a:rPr>
            <a:t>DAILY FOOTFALL</a:t>
          </a:r>
        </a:p>
      </dgm:t>
    </dgm:pt>
    <dgm:pt modelId="{C86531B9-F11F-4A19-BF1C-30E4DAC366DA}" type="sibTrans" cxnId="{5494C72C-85C6-465A-AE72-C9FD55C77997}">
      <dgm:prSet/>
      <dgm:spPr/>
      <dgm:t>
        <a:bodyPr/>
        <a:lstStyle/>
        <a:p>
          <a:endParaRPr lang="en-US"/>
        </a:p>
      </dgm:t>
    </dgm:pt>
    <dgm:pt modelId="{40C85964-342D-48C1-98BC-373A9EBA776D}" type="parTrans" cxnId="{5494C72C-85C6-465A-AE72-C9FD55C77997}">
      <dgm:prSet/>
      <dgm:spPr/>
      <dgm:t>
        <a:bodyPr/>
        <a:lstStyle/>
        <a:p>
          <a:endParaRPr lang="en-US"/>
        </a:p>
      </dgm:t>
    </dgm:pt>
    <dgm:pt modelId="{C4D8BB45-64CC-43D9-B9EE-6EF22E97BF7F}">
      <dgm:prSet phldrT="[Text]" custT="1"/>
      <dgm:spPr/>
      <dgm:t>
        <a:bodyPr/>
        <a:lstStyle/>
        <a:p>
          <a:r>
            <a:rPr lang="en-US" sz="3200" b="1" dirty="0">
              <a:solidFill>
                <a:schemeClr val="tx1"/>
              </a:solidFill>
            </a:rPr>
            <a:t>DAILY </a:t>
          </a:r>
          <a:r>
            <a:rPr lang="en-US" sz="2800" b="1" dirty="0">
              <a:solidFill>
                <a:schemeClr val="tx1"/>
              </a:solidFill>
            </a:rPr>
            <a:t>TRANSACTIONS</a:t>
          </a:r>
        </a:p>
      </dgm:t>
    </dgm:pt>
    <dgm:pt modelId="{F344FE3B-074E-4B10-B44C-07E1BF047F21}" type="sibTrans" cxnId="{90113CDD-02DB-4238-8A2B-894967DE6025}">
      <dgm:prSet/>
      <dgm:spPr/>
      <dgm:t>
        <a:bodyPr/>
        <a:lstStyle/>
        <a:p>
          <a:endParaRPr lang="en-US"/>
        </a:p>
      </dgm:t>
    </dgm:pt>
    <dgm:pt modelId="{7487D6DF-A339-4C09-9726-C8CAE3851C6E}" type="parTrans" cxnId="{90113CDD-02DB-4238-8A2B-894967DE6025}">
      <dgm:prSet/>
      <dgm:spPr/>
      <dgm:t>
        <a:bodyPr/>
        <a:lstStyle/>
        <a:p>
          <a:endParaRPr lang="en-US"/>
        </a:p>
      </dgm:t>
    </dgm:pt>
    <dgm:pt modelId="{9A4BAD14-68B3-4A39-B4B5-36B5BD9ED271}" type="pres">
      <dgm:prSet presAssocID="{087994D2-8A00-4638-A82F-E7FD467634B6}" presName="Name0" presStyleCnt="0">
        <dgm:presLayoutVars>
          <dgm:dir/>
          <dgm:resizeHandles val="exact"/>
        </dgm:presLayoutVars>
      </dgm:prSet>
      <dgm:spPr/>
      <dgm:t>
        <a:bodyPr/>
        <a:lstStyle/>
        <a:p>
          <a:endParaRPr lang="en-US"/>
        </a:p>
      </dgm:t>
    </dgm:pt>
    <dgm:pt modelId="{6A1CEB64-3E45-4145-95C0-EF7E2B1CC8FB}" type="pres">
      <dgm:prSet presAssocID="{AAF38661-9291-4C71-97AF-32736DD54FD3}" presName="node" presStyleLbl="node1" presStyleIdx="0" presStyleCnt="3" custScaleX="185891" custLinFactX="938" custLinFactNeighborX="100000" custLinFactNeighborY="-1786">
        <dgm:presLayoutVars>
          <dgm:bulletEnabled val="1"/>
        </dgm:presLayoutVars>
      </dgm:prSet>
      <dgm:spPr/>
      <dgm:t>
        <a:bodyPr/>
        <a:lstStyle/>
        <a:p>
          <a:endParaRPr lang="en-US"/>
        </a:p>
      </dgm:t>
    </dgm:pt>
    <dgm:pt modelId="{EBBC9EC9-3A82-45E9-BC35-5AD31024C2E4}" type="pres">
      <dgm:prSet presAssocID="{B08E0211-0820-43D5-9E92-7EFD398C9F4F}" presName="sibTrans" presStyleCnt="0"/>
      <dgm:spPr/>
    </dgm:pt>
    <dgm:pt modelId="{FE48C829-FE74-4620-BCAD-F950213D35DB}" type="pres">
      <dgm:prSet presAssocID="{C7FCD1F8-54D0-46B5-B55F-B86815BB2BEE}" presName="node" presStyleLbl="node1" presStyleIdx="1" presStyleCnt="3" custScaleX="177046" custLinFactNeighborX="71339" custLinFactNeighborY="0">
        <dgm:presLayoutVars>
          <dgm:bulletEnabled val="1"/>
        </dgm:presLayoutVars>
      </dgm:prSet>
      <dgm:spPr/>
      <dgm:t>
        <a:bodyPr/>
        <a:lstStyle/>
        <a:p>
          <a:endParaRPr lang="en-US"/>
        </a:p>
      </dgm:t>
    </dgm:pt>
    <dgm:pt modelId="{46D6DCEC-80A8-45DB-9CB9-2C1D1EB0466E}" type="pres">
      <dgm:prSet presAssocID="{C86531B9-F11F-4A19-BF1C-30E4DAC366DA}" presName="sibTrans" presStyleCnt="0"/>
      <dgm:spPr/>
    </dgm:pt>
    <dgm:pt modelId="{351A927F-4F93-4E42-ABA8-87BE009D6C52}" type="pres">
      <dgm:prSet presAssocID="{C4D8BB45-64CC-43D9-B9EE-6EF22E97BF7F}" presName="node" presStyleLbl="node1" presStyleIdx="2" presStyleCnt="3" custScaleX="190516">
        <dgm:presLayoutVars>
          <dgm:bulletEnabled val="1"/>
        </dgm:presLayoutVars>
      </dgm:prSet>
      <dgm:spPr/>
      <dgm:t>
        <a:bodyPr/>
        <a:lstStyle/>
        <a:p>
          <a:endParaRPr lang="en-US"/>
        </a:p>
      </dgm:t>
    </dgm:pt>
  </dgm:ptLst>
  <dgm:cxnLst>
    <dgm:cxn modelId="{8E825C45-C73C-4347-B6B2-66B1970CE8DC}" type="presOf" srcId="{AAF38661-9291-4C71-97AF-32736DD54FD3}" destId="{6A1CEB64-3E45-4145-95C0-EF7E2B1CC8FB}" srcOrd="0" destOrd="0" presId="urn:microsoft.com/office/officeart/2005/8/layout/hList6"/>
    <dgm:cxn modelId="{90113CDD-02DB-4238-8A2B-894967DE6025}" srcId="{087994D2-8A00-4638-A82F-E7FD467634B6}" destId="{C4D8BB45-64CC-43D9-B9EE-6EF22E97BF7F}" srcOrd="2" destOrd="0" parTransId="{7487D6DF-A339-4C09-9726-C8CAE3851C6E}" sibTransId="{F344FE3B-074E-4B10-B44C-07E1BF047F21}"/>
    <dgm:cxn modelId="{358570D7-8BAA-421F-AD68-ACAF32D62347}" srcId="{087994D2-8A00-4638-A82F-E7FD467634B6}" destId="{AAF38661-9291-4C71-97AF-32736DD54FD3}" srcOrd="0" destOrd="0" parTransId="{5F421D75-FFD2-4679-BBA7-D55EF7D922C4}" sibTransId="{B08E0211-0820-43D5-9E92-7EFD398C9F4F}"/>
    <dgm:cxn modelId="{3FD2A762-5976-47B1-9C9F-4D3329EE1036}" type="presOf" srcId="{C7FCD1F8-54D0-46B5-B55F-B86815BB2BEE}" destId="{FE48C829-FE74-4620-BCAD-F950213D35DB}" srcOrd="0" destOrd="0" presId="urn:microsoft.com/office/officeart/2005/8/layout/hList6"/>
    <dgm:cxn modelId="{914665C6-4BFE-4552-9AE5-E73F978F881C}" type="presOf" srcId="{3D5B1085-B352-4634-9A71-FF78DA493267}" destId="{FE48C829-FE74-4620-BCAD-F950213D35DB}" srcOrd="0" destOrd="1" presId="urn:microsoft.com/office/officeart/2005/8/layout/hList6"/>
    <dgm:cxn modelId="{75CE2A87-6C33-4E8A-B539-8CF3F32D3A69}" type="presOf" srcId="{C4D8BB45-64CC-43D9-B9EE-6EF22E97BF7F}" destId="{351A927F-4F93-4E42-ABA8-87BE009D6C52}" srcOrd="0" destOrd="0" presId="urn:microsoft.com/office/officeart/2005/8/layout/hList6"/>
    <dgm:cxn modelId="{CF8E7F4E-CD05-46BE-860C-2197047471C0}" type="presOf" srcId="{3520407C-2EAB-4357-9FF3-FED59C8A8EF6}" destId="{6A1CEB64-3E45-4145-95C0-EF7E2B1CC8FB}" srcOrd="0" destOrd="1" presId="urn:microsoft.com/office/officeart/2005/8/layout/hList6"/>
    <dgm:cxn modelId="{8614B70D-555F-4DE3-82AE-CDA9C52D0F43}" srcId="{C7FCD1F8-54D0-46B5-B55F-B86815BB2BEE}" destId="{3D5B1085-B352-4634-9A71-FF78DA493267}" srcOrd="0" destOrd="0" parTransId="{A66C81F7-0EDD-4027-80E7-BCB793D093C8}" sibTransId="{A49376C3-D94F-4102-A67C-476957DBA61B}"/>
    <dgm:cxn modelId="{BE31A68E-5161-4CFC-91A0-9C2071CE60A4}" type="presOf" srcId="{087994D2-8A00-4638-A82F-E7FD467634B6}" destId="{9A4BAD14-68B3-4A39-B4B5-36B5BD9ED271}" srcOrd="0" destOrd="0" presId="urn:microsoft.com/office/officeart/2005/8/layout/hList6"/>
    <dgm:cxn modelId="{B42AAB0F-7DBD-48BF-9156-E9A2DEE9076E}" srcId="{C4D8BB45-64CC-43D9-B9EE-6EF22E97BF7F}" destId="{7900F6BC-63FF-4002-9F4C-605D67B47C8D}" srcOrd="0" destOrd="0" parTransId="{05D4902F-DE93-4F02-BFDA-62A6A78BE412}" sibTransId="{863B8B41-4E24-479B-895C-5FBC7EDD3A65}"/>
    <dgm:cxn modelId="{04AB15A0-D2E6-4662-95ED-F863D98856D1}" type="presOf" srcId="{7900F6BC-63FF-4002-9F4C-605D67B47C8D}" destId="{351A927F-4F93-4E42-ABA8-87BE009D6C52}" srcOrd="0" destOrd="1" presId="urn:microsoft.com/office/officeart/2005/8/layout/hList6"/>
    <dgm:cxn modelId="{5494C72C-85C6-465A-AE72-C9FD55C77997}" srcId="{087994D2-8A00-4638-A82F-E7FD467634B6}" destId="{C7FCD1F8-54D0-46B5-B55F-B86815BB2BEE}" srcOrd="1" destOrd="0" parTransId="{40C85964-342D-48C1-98BC-373A9EBA776D}" sibTransId="{C86531B9-F11F-4A19-BF1C-30E4DAC366DA}"/>
    <dgm:cxn modelId="{968A7A1E-326F-4BCC-B1E4-CCE715D94DA0}" srcId="{AAF38661-9291-4C71-97AF-32736DD54FD3}" destId="{3520407C-2EAB-4357-9FF3-FED59C8A8EF6}" srcOrd="0" destOrd="0" parTransId="{17C3982A-22C6-489A-9F09-E697F2E0CCFA}" sibTransId="{D0D56F19-3400-4311-B295-848DDB645653}"/>
    <dgm:cxn modelId="{9B59EB25-C10F-4BEF-A65F-319D53131F05}" type="presParOf" srcId="{9A4BAD14-68B3-4A39-B4B5-36B5BD9ED271}" destId="{6A1CEB64-3E45-4145-95C0-EF7E2B1CC8FB}" srcOrd="0" destOrd="0" presId="urn:microsoft.com/office/officeart/2005/8/layout/hList6"/>
    <dgm:cxn modelId="{71F54FBC-A687-45A4-9D1E-B64E19C57CF7}" type="presParOf" srcId="{9A4BAD14-68B3-4A39-B4B5-36B5BD9ED271}" destId="{EBBC9EC9-3A82-45E9-BC35-5AD31024C2E4}" srcOrd="1" destOrd="0" presId="urn:microsoft.com/office/officeart/2005/8/layout/hList6"/>
    <dgm:cxn modelId="{D77C68D5-7919-4E9A-AFD9-BB00F29F7CEF}" type="presParOf" srcId="{9A4BAD14-68B3-4A39-B4B5-36B5BD9ED271}" destId="{FE48C829-FE74-4620-BCAD-F950213D35DB}" srcOrd="2" destOrd="0" presId="urn:microsoft.com/office/officeart/2005/8/layout/hList6"/>
    <dgm:cxn modelId="{8AB9839E-10B3-4AD1-8905-1F190788E4D0}" type="presParOf" srcId="{9A4BAD14-68B3-4A39-B4B5-36B5BD9ED271}" destId="{46D6DCEC-80A8-45DB-9CB9-2C1D1EB0466E}" srcOrd="3" destOrd="0" presId="urn:microsoft.com/office/officeart/2005/8/layout/hList6"/>
    <dgm:cxn modelId="{E195031B-AD99-45B5-B5DD-31C942C52067}" type="presParOf" srcId="{9A4BAD14-68B3-4A39-B4B5-36B5BD9ED271}" destId="{351A927F-4F93-4E42-ABA8-87BE009D6C5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EB64-3E45-4145-95C0-EF7E2B1CC8FB}">
      <dsp:nvSpPr>
        <dsp:cNvPr id="0" name=""/>
        <dsp:cNvSpPr/>
      </dsp:nvSpPr>
      <dsp:spPr>
        <a:xfrm rot="16200000">
          <a:off x="-889696" y="1018392"/>
          <a:ext cx="4800600" cy="2763814"/>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lvl="0" algn="l" defTabSz="1422400">
            <a:lnSpc>
              <a:spcPct val="90000"/>
            </a:lnSpc>
            <a:spcBef>
              <a:spcPct val="0"/>
            </a:spcBef>
            <a:spcAft>
              <a:spcPct val="35000"/>
            </a:spcAft>
          </a:pPr>
          <a:r>
            <a:rPr lang="en-US" sz="3200" b="1" kern="1200" dirty="0">
              <a:solidFill>
                <a:sysClr val="windowText" lastClr="000000"/>
              </a:solidFill>
            </a:rPr>
            <a:t>TOTAL </a:t>
          </a:r>
          <a:r>
            <a:rPr lang="en-US" sz="2800" b="1" kern="1200" dirty="0" smtClean="0">
              <a:solidFill>
                <a:sysClr val="windowText" lastClr="000000"/>
              </a:solidFill>
            </a:rPr>
            <a:t>MEMBERSHIP</a:t>
          </a:r>
        </a:p>
        <a:p>
          <a:pPr lvl="0" algn="l" defTabSz="1422400">
            <a:lnSpc>
              <a:spcPct val="90000"/>
            </a:lnSpc>
            <a:spcBef>
              <a:spcPct val="0"/>
            </a:spcBef>
            <a:spcAft>
              <a:spcPct val="35000"/>
            </a:spcAft>
          </a:pPr>
          <a:r>
            <a:rPr lang="en-US" sz="5400" b="0" kern="1200" dirty="0" smtClean="0">
              <a:solidFill>
                <a:sysClr val="windowText" lastClr="000000"/>
              </a:solidFill>
            </a:rPr>
            <a:t>12240</a:t>
          </a:r>
          <a:endParaRPr lang="en-US" sz="5400" b="0" kern="1200" dirty="0">
            <a:solidFill>
              <a:sysClr val="windowText" lastClr="000000"/>
            </a:solidFill>
          </a:endParaRPr>
        </a:p>
        <a:p>
          <a:pPr marL="285750" lvl="1" indent="-285750" algn="l" defTabSz="2667000">
            <a:lnSpc>
              <a:spcPct val="90000"/>
            </a:lnSpc>
            <a:spcBef>
              <a:spcPct val="0"/>
            </a:spcBef>
            <a:spcAft>
              <a:spcPct val="15000"/>
            </a:spcAft>
            <a:buChar char="••"/>
          </a:pPr>
          <a:endParaRPr lang="en-US" sz="6000" kern="1200" dirty="0">
            <a:solidFill>
              <a:sysClr val="windowText" lastClr="000000"/>
            </a:solidFill>
          </a:endParaRPr>
        </a:p>
      </dsp:txBody>
      <dsp:txXfrm rot="5400000">
        <a:off x="128697" y="960119"/>
        <a:ext cx="2763814" cy="2880360"/>
      </dsp:txXfrm>
    </dsp:sp>
    <dsp:sp modelId="{FE48C829-FE74-4620-BCAD-F950213D35DB}">
      <dsp:nvSpPr>
        <dsp:cNvPr id="0" name=""/>
        <dsp:cNvSpPr/>
      </dsp:nvSpPr>
      <dsp:spPr>
        <a:xfrm rot="16200000">
          <a:off x="1873967" y="1084146"/>
          <a:ext cx="4800600" cy="2632307"/>
        </a:xfrm>
        <a:prstGeom prst="flowChartManualOperation">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n-US" sz="3600" b="1" kern="1200" dirty="0">
              <a:solidFill>
                <a:sysClr val="windowText" lastClr="000000"/>
              </a:solidFill>
            </a:rPr>
            <a:t>DAILY FOOTFALL</a:t>
          </a:r>
        </a:p>
        <a:p>
          <a:pPr marL="285750" lvl="1" indent="-285750" algn="l" defTabSz="2400300">
            <a:lnSpc>
              <a:spcPct val="90000"/>
            </a:lnSpc>
            <a:spcBef>
              <a:spcPct val="0"/>
            </a:spcBef>
            <a:spcAft>
              <a:spcPct val="15000"/>
            </a:spcAft>
            <a:buChar char="••"/>
          </a:pPr>
          <a:r>
            <a:rPr lang="en-US" sz="5400" kern="1200" dirty="0" smtClean="0">
              <a:solidFill>
                <a:sysClr val="windowText" lastClr="000000"/>
              </a:solidFill>
            </a:rPr>
            <a:t>1500</a:t>
          </a:r>
          <a:endParaRPr lang="en-US" sz="5400" kern="1200" dirty="0">
            <a:solidFill>
              <a:sysClr val="windowText" lastClr="000000"/>
            </a:solidFill>
          </a:endParaRPr>
        </a:p>
      </dsp:txBody>
      <dsp:txXfrm rot="5400000">
        <a:off x="2958113" y="960120"/>
        <a:ext cx="2632307" cy="2880360"/>
      </dsp:txXfrm>
    </dsp:sp>
    <dsp:sp modelId="{351A927F-4F93-4E42-ABA8-87BE009D6C52}">
      <dsp:nvSpPr>
        <dsp:cNvPr id="0" name=""/>
        <dsp:cNvSpPr/>
      </dsp:nvSpPr>
      <dsp:spPr>
        <a:xfrm rot="16200000">
          <a:off x="4638370" y="984010"/>
          <a:ext cx="4800600" cy="2832578"/>
        </a:xfrm>
        <a:prstGeom prst="flowChartManualOperation">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lvl="0" algn="l" defTabSz="1422400">
            <a:lnSpc>
              <a:spcPct val="90000"/>
            </a:lnSpc>
            <a:spcBef>
              <a:spcPct val="0"/>
            </a:spcBef>
            <a:spcAft>
              <a:spcPct val="35000"/>
            </a:spcAft>
          </a:pPr>
          <a:r>
            <a:rPr lang="en-US" sz="3200" b="1" kern="1200" dirty="0">
              <a:solidFill>
                <a:schemeClr val="tx1"/>
              </a:solidFill>
            </a:rPr>
            <a:t>DAILY </a:t>
          </a:r>
          <a:r>
            <a:rPr lang="en-US" sz="2800" b="1" kern="1200" dirty="0">
              <a:solidFill>
                <a:schemeClr val="tx1"/>
              </a:solidFill>
            </a:rPr>
            <a:t>TRANSACTIONS</a:t>
          </a:r>
        </a:p>
        <a:p>
          <a:pPr marL="285750" lvl="1" indent="-285750" algn="l" defTabSz="2667000">
            <a:lnSpc>
              <a:spcPct val="90000"/>
            </a:lnSpc>
            <a:spcBef>
              <a:spcPct val="0"/>
            </a:spcBef>
            <a:spcAft>
              <a:spcPct val="15000"/>
            </a:spcAft>
            <a:buChar char="••"/>
          </a:pPr>
          <a:r>
            <a:rPr lang="en-US" sz="6000" kern="1200" dirty="0" smtClean="0">
              <a:solidFill>
                <a:sysClr val="windowText" lastClr="000000"/>
              </a:solidFill>
            </a:rPr>
            <a:t>1250</a:t>
          </a:r>
          <a:endParaRPr lang="en-US" sz="6000" kern="1200" dirty="0">
            <a:solidFill>
              <a:sysClr val="windowText" lastClr="000000"/>
            </a:solidFill>
          </a:endParaRPr>
        </a:p>
      </dsp:txBody>
      <dsp:txXfrm rot="5400000">
        <a:off x="5622381" y="960119"/>
        <a:ext cx="2832578" cy="288036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ACA615-2D95-401D-9D64-E19EED856712}" type="datetimeFigureOut">
              <a:rPr lang="en-US" smtClean="0"/>
              <a:t>6/26/2026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B230355-9511-44A1-AAC5-28A0011143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t>33</a:t>
            </a:fld>
            <a:endParaRPr lang="en-US"/>
          </a:p>
        </p:txBody>
      </p:sp>
    </p:spTree>
    <p:extLst>
      <p:ext uri="{BB962C8B-B14F-4D97-AF65-F5344CB8AC3E}">
        <p14:creationId xmlns:p14="http://schemas.microsoft.com/office/powerpoint/2010/main" val="374304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t>70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t>75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6/26/2026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advTm="100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6/26/2026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advTm="1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cgclib.lsease.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database.worldlibrary.org/" TargetMode="External"/><Relationship Id="rId2" Type="http://schemas.openxmlformats.org/officeDocument/2006/relationships/hyperlink" Target="http://www.delnet.in/"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link.gale.com/apps/menu?u=chandigarheng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earch.ebscohost.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ndl.iitkgp.ac.i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ftp://192.168.100.1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ssets.ebsco.com/m/2914c90c85e2c31b/original/EBSCO-eBooks-Academic-Collection-Title-List-Worldwide.xlsx"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ess.inflibnet.ac.in/" TargetMode="External"/><Relationship Id="rId7" Type="http://schemas.openxmlformats.org/officeDocument/2006/relationships/hyperlink" Target="https://archive.nptel.ac.in/" TargetMode="External"/><Relationship Id="rId2" Type="http://schemas.openxmlformats.org/officeDocument/2006/relationships/hyperlink" Target="https://epgp.inflibnet.ac.in/" TargetMode="External"/><Relationship Id="rId1" Type="http://schemas.openxmlformats.org/officeDocument/2006/relationships/slideLayout" Target="../slideLayouts/slideLayout2.xml"/><Relationship Id="rId6" Type="http://schemas.openxmlformats.org/officeDocument/2006/relationships/hyperlink" Target="https://nptel.ac.in/" TargetMode="External"/><Relationship Id="rId5" Type="http://schemas.openxmlformats.org/officeDocument/2006/relationships/hyperlink" Target="https://shodhganga.inflibnet.ac.in/" TargetMode="External"/><Relationship Id="rId4" Type="http://schemas.openxmlformats.org/officeDocument/2006/relationships/hyperlink" Target="https://ndl.iitkgp.ac.in/"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ijeast.com/" TargetMode="External"/><Relationship Id="rId3" Type="http://schemas.openxmlformats.org/officeDocument/2006/relationships/hyperlink" Target="https://sakshat.ac.in/?project=vidwan" TargetMode="External"/><Relationship Id="rId7" Type="http://schemas.openxmlformats.org/officeDocument/2006/relationships/hyperlink" Target="http://www.engpaper.com/" TargetMode="External"/><Relationship Id="rId2" Type="http://schemas.openxmlformats.org/officeDocument/2006/relationships/hyperlink" Target="https://openlibrary.org/" TargetMode="External"/><Relationship Id="rId1" Type="http://schemas.openxmlformats.org/officeDocument/2006/relationships/slideLayout" Target="../slideLayouts/slideLayout2.xml"/><Relationship Id="rId6" Type="http://schemas.openxmlformats.org/officeDocument/2006/relationships/hyperlink" Target="https://storage.googleapis.com/uniquecourses/online.html" TargetMode="External"/><Relationship Id="rId5" Type="http://schemas.openxmlformats.org/officeDocument/2006/relationships/hyperlink" Target="https://www.swayamprabha.gov.in/" TargetMode="External"/><Relationship Id="rId4" Type="http://schemas.openxmlformats.org/officeDocument/2006/relationships/hyperlink" Target="http://www.sciencedirect.com/" TargetMode="External"/><Relationship Id="rId9" Type="http://schemas.openxmlformats.org/officeDocument/2006/relationships/hyperlink" Target="https://directory.doabooks.org/handle/20.500.12854/34495"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cec.nic.in/cec/" TargetMode="External"/><Relationship Id="rId2" Type="http://schemas.openxmlformats.org/officeDocument/2006/relationships/hyperlink" Target="https://doaj.org/" TargetMode="External"/><Relationship Id="rId1" Type="http://schemas.openxmlformats.org/officeDocument/2006/relationships/slideLayout" Target="../slideLayouts/slideLayout2.xml"/><Relationship Id="rId6" Type="http://schemas.openxmlformats.org/officeDocument/2006/relationships/hyperlink" Target="https://www.it.iitb.ac.in/nmeict/home.html" TargetMode="External"/><Relationship Id="rId5" Type="http://schemas.openxmlformats.org/officeDocument/2006/relationships/hyperlink" Target="https://www.aicte-india.org/education/collaborations" TargetMode="External"/><Relationship Id="rId4" Type="http://schemas.openxmlformats.org/officeDocument/2006/relationships/hyperlink" Target="https://icar.org.in/content/e-kalp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nltr.org/" TargetMode="External"/><Relationship Id="rId2" Type="http://schemas.openxmlformats.org/officeDocument/2006/relationships/hyperlink" Target="https://www.dei.ac.in/dei/quantumNano/" TargetMode="External"/><Relationship Id="rId1" Type="http://schemas.openxmlformats.org/officeDocument/2006/relationships/slideLayout" Target="../slideLayouts/slideLayout2.xml"/><Relationship Id="rId6" Type="http://schemas.openxmlformats.org/officeDocument/2006/relationships/hyperlink" Target="https://ess.inflibnet.ac.in/" TargetMode="External"/><Relationship Id="rId5" Type="http://schemas.openxmlformats.org/officeDocument/2006/relationships/hyperlink" Target="https://www.youth4work.com/onlinetalenttest" TargetMode="External"/><Relationship Id="rId4" Type="http://schemas.openxmlformats.org/officeDocument/2006/relationships/hyperlink" Target="http://www.vlab.co.i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fossee.in/" TargetMode="External"/><Relationship Id="rId7" Type="http://schemas.openxmlformats.org/officeDocument/2006/relationships/hyperlink" Target="http://www.globethics.net/" TargetMode="External"/><Relationship Id="rId2" Type="http://schemas.openxmlformats.org/officeDocument/2006/relationships/hyperlink" Target="https://irsc.libguides.com/" TargetMode="External"/><Relationship Id="rId1" Type="http://schemas.openxmlformats.org/officeDocument/2006/relationships/slideLayout" Target="../slideLayouts/slideLayout2.xml"/><Relationship Id="rId6" Type="http://schemas.openxmlformats.org/officeDocument/2006/relationships/hyperlink" Target="https://learning.tcsionhub.in/hub/glass-room/" TargetMode="External"/><Relationship Id="rId5" Type="http://schemas.openxmlformats.org/officeDocument/2006/relationships/hyperlink" Target="http://ugcmoocs.intlibnet.ac.in/ugemoocs" TargetMode="External"/><Relationship Id="rId4" Type="http://schemas.openxmlformats.org/officeDocument/2006/relationships/hyperlink" Target="http://www.youtube.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mhrdnats.gov.in/" TargetMode="External"/><Relationship Id="rId2" Type="http://schemas.openxmlformats.org/officeDocument/2006/relationships/hyperlink" Target="http://www.archive.org/"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wikibooks.org/"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hyperlink" Target="https://downmagaz.net/" TargetMode="External"/><Relationship Id="rId3" Type="http://schemas.openxmlformats.org/officeDocument/2006/relationships/hyperlink" Target="https://worldmags.net/" TargetMode="External"/><Relationship Id="rId7" Type="http://schemas.openxmlformats.org/officeDocument/2006/relationships/hyperlink" Target="https://all-freemagazines.com/" TargetMode="External"/><Relationship Id="rId12" Type="http://schemas.openxmlformats.org/officeDocument/2006/relationships/image" Target="../media/image46.jpeg"/><Relationship Id="rId2" Type="http://schemas.openxmlformats.org/officeDocument/2006/relationships/hyperlink" Target="https://freemagazinepdf.com/" TargetMode="External"/><Relationship Id="rId1" Type="http://schemas.openxmlformats.org/officeDocument/2006/relationships/slideLayout" Target="../slideLayouts/slideLayout2.xml"/><Relationship Id="rId6" Type="http://schemas.openxmlformats.org/officeDocument/2006/relationships/hyperlink" Target="https://pdf-magazines.org/" TargetMode="External"/><Relationship Id="rId11" Type="http://schemas.openxmlformats.org/officeDocument/2006/relationships/hyperlink" Target="https://pdf-magazines-download.com/" TargetMode="External"/><Relationship Id="rId5" Type="http://schemas.openxmlformats.org/officeDocument/2006/relationships/hyperlink" Target="https://www.bisinfotech.com/bisinfotech-magazine" TargetMode="External"/><Relationship Id="rId10" Type="http://schemas.openxmlformats.org/officeDocument/2006/relationships/hyperlink" Target="https://magazinenewsstand.com/digital-magazines" TargetMode="External"/><Relationship Id="rId4" Type="http://schemas.openxmlformats.org/officeDocument/2006/relationships/hyperlink" Target="https://fliphtml5.com/" TargetMode="External"/><Relationship Id="rId9" Type="http://schemas.openxmlformats.org/officeDocument/2006/relationships/hyperlink" Target="https://www.pdfmagaz.club/"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cgcopac.lsease.in/"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mailto:chief.librarian@cgc.edu.in"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a:solidFill>
                  <a:srgbClr val="990000"/>
                </a:solidFill>
              </a:rPr>
              <a:t/>
            </a:r>
            <a:br>
              <a:rPr lang="en-US" dirty="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a:solidFill>
                  <a:srgbClr val="990000"/>
                </a:solidFill>
              </a:rPr>
              <a:t/>
            </a:r>
            <a:br>
              <a:rPr lang="en-US" dirty="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990000"/>
                </a:solidFill>
              </a:rPr>
              <a:t/>
            </a:r>
            <a:br>
              <a:rPr lang="en-US" dirty="0" smtClean="0">
                <a:solidFill>
                  <a:srgbClr val="990000"/>
                </a:solidFill>
              </a:rPr>
            </a:br>
            <a:r>
              <a:rPr lang="en-US" dirty="0" smtClean="0">
                <a:solidFill>
                  <a:srgbClr val="FF0000"/>
                </a:solidFill>
              </a:rPr>
              <a:t>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a:solidFill>
                  <a:srgbClr val="FF0000"/>
                </a:solidFill>
              </a:rPr>
              <a:t/>
            </a:r>
            <a:br>
              <a:rPr lang="en-US" dirty="0">
                <a:solidFill>
                  <a:srgbClr val="FF0000"/>
                </a:solidFill>
              </a:rPr>
            </a:br>
            <a:endParaRPr lang="en-US" dirty="0"/>
          </a:p>
        </p:txBody>
      </p:sp>
      <p:pic>
        <p:nvPicPr>
          <p:cNvPr id="4" name="Picture 3"/>
          <p:cNvPicPr>
            <a:picLocks noChangeAspect="1"/>
          </p:cNvPicPr>
          <p:nvPr/>
        </p:nvPicPr>
        <p:blipFill>
          <a:blip r:embed="rId2"/>
          <a:stretch>
            <a:fillRect/>
          </a:stretch>
        </p:blipFill>
        <p:spPr>
          <a:xfrm>
            <a:off x="457200" y="442119"/>
            <a:ext cx="4248150" cy="1066800"/>
          </a:xfrm>
          <a:prstGeom prst="rect">
            <a:avLst/>
          </a:prstGeom>
          <a:ln w="12700">
            <a:solidFill>
              <a:schemeClr val="tx1"/>
            </a:solidFill>
          </a:ln>
        </p:spPr>
      </p:pic>
      <p:pic>
        <p:nvPicPr>
          <p:cNvPr id="7" name="Picture 6"/>
          <p:cNvPicPr>
            <a:picLocks noChangeAspect="1"/>
          </p:cNvPicPr>
          <p:nvPr/>
        </p:nvPicPr>
        <p:blipFill>
          <a:blip r:embed="rId3"/>
          <a:stretch>
            <a:fillRect/>
          </a:stretch>
        </p:blipFill>
        <p:spPr>
          <a:xfrm>
            <a:off x="228600" y="1585119"/>
            <a:ext cx="8686800" cy="527288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C00000"/>
                </a:solidFill>
                <a:latin typeface="Algerian" panose="04020705040A02060702" pitchFamily="82" charset="0"/>
              </a:rPr>
              <a:t>APP. SC. DEPT. LIBRARY</a:t>
            </a:r>
            <a:endParaRPr lang="en-US" sz="5400" b="1" dirty="0">
              <a:solidFill>
                <a:srgbClr val="C00000"/>
              </a:solidFill>
              <a:latin typeface="Algerian" panose="04020705040A02060702" pitchFamily="82" charset="0"/>
            </a:endParaRPr>
          </a:p>
        </p:txBody>
      </p:sp>
      <p:pic>
        <p:nvPicPr>
          <p:cNvPr id="4" name="Content Placeholder 3"/>
          <p:cNvPicPr>
            <a:picLocks noGrp="1" noChangeAspect="1"/>
          </p:cNvPicPr>
          <p:nvPr>
            <p:ph idx="1"/>
          </p:nvPr>
        </p:nvPicPr>
        <p:blipFill>
          <a:blip r:embed="rId2"/>
          <a:stretch>
            <a:fillRect/>
          </a:stretch>
        </p:blipFill>
        <p:spPr>
          <a:xfrm>
            <a:off x="304800" y="1219200"/>
            <a:ext cx="8534400" cy="5410200"/>
          </a:xfrm>
          <a:prstGeom prst="rect">
            <a:avLst/>
          </a:prstGeom>
          <a:ln w="76200" cap="sq">
            <a:solidFill>
              <a:srgbClr val="C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rgbClr val="7030A0"/>
                </a:solidFill>
                <a:latin typeface="Algerian" panose="04020705040A02060702" pitchFamily="82" charset="0"/>
              </a:rPr>
              <a:t>CCP LIBRARY</a:t>
            </a:r>
            <a:endParaRPr lang="en-US" sz="7200" b="1" dirty="0">
              <a:solidFill>
                <a:srgbClr val="7030A0"/>
              </a:solidFill>
              <a:latin typeface="Algerian" panose="04020705040A02060702" pitchFamily="82" charset="0"/>
            </a:endParaRPr>
          </a:p>
        </p:txBody>
      </p:sp>
      <p:sp>
        <p:nvSpPr>
          <p:cNvPr id="3" name="Content Placeholder 2"/>
          <p:cNvSpPr>
            <a:spLocks noGrp="1"/>
          </p:cNvSpPr>
          <p:nvPr>
            <p:ph idx="1"/>
          </p:nvPr>
        </p:nvSpPr>
        <p:spPr/>
        <p:txBody>
          <a:bodyPr/>
          <a:lstStyle/>
          <a:p>
            <a:pPr algn="ctr">
              <a:buNone/>
            </a:pPr>
            <a:r>
              <a:rPr lang="en-US" dirty="0" smtClean="0">
                <a:solidFill>
                  <a:schemeClr val="bg2">
                    <a:lumMod val="25000"/>
                  </a:schemeClr>
                </a:solidFill>
                <a:latin typeface="Arial Black" panose="020B0A04020102020204" pitchFamily="34" charset="0"/>
              </a:rPr>
              <a:t>   </a:t>
            </a:r>
            <a:endParaRPr lang="en-US" dirty="0"/>
          </a:p>
        </p:txBody>
      </p:sp>
      <p:pic>
        <p:nvPicPr>
          <p:cNvPr id="5" name="Picture 4" descr="C:\Users\admin\Desktop\pharmacy library\DSC_16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17637"/>
            <a:ext cx="3429000" cy="4708525"/>
          </a:xfrm>
          <a:prstGeom prst="rect">
            <a:avLst/>
          </a:prstGeom>
          <a:solidFill>
            <a:srgbClr val="FFFFFF">
              <a:shade val="85000"/>
            </a:srgbClr>
          </a:solidFill>
          <a:ln w="88900" cap="sq">
            <a:solidFill>
              <a:srgbClr val="7030A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Users\admin\Desktop\pharmacy library\DSC_162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81161"/>
            <a:ext cx="5791200" cy="4181475"/>
          </a:xfrm>
          <a:prstGeom prst="ellipse">
            <a:avLst/>
          </a:prstGeom>
          <a:ln w="190500" cap="rnd">
            <a:solidFill>
              <a:srgbClr val="7030A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advTm="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rgbClr val="92D050"/>
                </a:solidFill>
                <a:latin typeface="Algerian" panose="04020705040A02060702" pitchFamily="82" charset="0"/>
              </a:rPr>
              <a:t>COE LIBRARY</a:t>
            </a:r>
            <a:endParaRPr lang="en-US" sz="6600" b="1" dirty="0">
              <a:solidFill>
                <a:srgbClr val="92D050"/>
              </a:solidFill>
              <a:latin typeface="Algerian" panose="04020705040A02060702" pitchFamily="82" charset="0"/>
            </a:endParaRPr>
          </a:p>
        </p:txBody>
      </p:sp>
      <p:pic>
        <p:nvPicPr>
          <p:cNvPr id="4" name="Content Placeholder 3"/>
          <p:cNvPicPr>
            <a:picLocks noGrp="1" noChangeAspect="1"/>
          </p:cNvPicPr>
          <p:nvPr>
            <p:ph idx="1"/>
          </p:nvPr>
        </p:nvPicPr>
        <p:blipFill>
          <a:blip r:embed="rId2"/>
          <a:stretch>
            <a:fillRect/>
          </a:stretch>
        </p:blipFill>
        <p:spPr>
          <a:xfrm>
            <a:off x="838200" y="1219201"/>
            <a:ext cx="7467599" cy="2362199"/>
          </a:xfrm>
          <a:prstGeom prst="rect">
            <a:avLst/>
          </a:prstGeom>
          <a:ln w="76200" cap="sq">
            <a:solidFill>
              <a:srgbClr val="92D050"/>
            </a:solidFill>
            <a:prstDash val="solid"/>
            <a:miter lim="800000"/>
            <a:headEnd/>
            <a:tailEnd/>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839308"/>
            <a:ext cx="3956536" cy="2790091"/>
          </a:xfrm>
          <a:prstGeom prst="rect">
            <a:avLst/>
          </a:prstGeom>
          <a:ln w="76200" cap="sq">
            <a:solidFill>
              <a:srgbClr val="92D05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839308"/>
            <a:ext cx="3962400" cy="2790091"/>
          </a:xfrm>
          <a:prstGeom prst="rect">
            <a:avLst/>
          </a:prstGeom>
          <a:ln w="76200" cap="sq">
            <a:solidFill>
              <a:srgbClr val="92D05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F0"/>
                </a:solidFill>
                <a:latin typeface="Algerian" panose="04020705040A02060702" pitchFamily="82" charset="0"/>
              </a:rPr>
              <a:t>CBSA </a:t>
            </a:r>
            <a:r>
              <a:rPr lang="en-US" sz="4800" b="1" dirty="0">
                <a:solidFill>
                  <a:srgbClr val="00B0F0"/>
                </a:solidFill>
                <a:latin typeface="Algerian" panose="04020705040A02060702" pitchFamily="82" charset="0"/>
              </a:rPr>
              <a:t>LIBRARY</a:t>
            </a:r>
            <a:endParaRPr lang="en-US" sz="4800" b="1" dirty="0">
              <a:solidFill>
                <a:srgbClr val="00B0F0"/>
              </a:solidFill>
            </a:endParaRPr>
          </a:p>
        </p:txBody>
      </p:sp>
      <p:pic>
        <p:nvPicPr>
          <p:cNvPr id="5" name="Content Placeholder 3" descr="DJI_20240604150341_0299_D"/>
          <p:cNvPicPr>
            <a:picLocks noGrp="1"/>
          </p:cNvPicPr>
          <p:nvPr/>
        </p:nvPicPr>
        <p:blipFill>
          <a:blip r:embed="rId2"/>
          <a:stretch>
            <a:fillRect/>
          </a:stretch>
        </p:blipFill>
        <p:spPr>
          <a:xfrm>
            <a:off x="381000" y="1295400"/>
            <a:ext cx="8305800" cy="5105400"/>
          </a:xfrm>
          <a:prstGeom prst="rect">
            <a:avLst/>
          </a:prstGeom>
          <a:ln w="76200" cap="sq">
            <a:solidFill>
              <a:srgbClr val="00B0F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chemeClr val="accent5">
                    <a:lumMod val="75000"/>
                  </a:schemeClr>
                </a:solidFill>
                <a:latin typeface="Algerian" panose="04020705040A02060702" pitchFamily="82" charset="0"/>
              </a:rPr>
              <a:t>CCT LIBRARY</a:t>
            </a:r>
            <a:endParaRPr lang="en-US" sz="6600" b="1" dirty="0">
              <a:solidFill>
                <a:schemeClr val="accent5">
                  <a:lumMod val="75000"/>
                </a:schemeClr>
              </a:solidFill>
              <a:latin typeface="Algerian" panose="04020705040A02060702" pitchFamily="82" charset="0"/>
            </a:endParaRPr>
          </a:p>
        </p:txBody>
      </p:sp>
      <p:pic>
        <p:nvPicPr>
          <p:cNvPr id="4" name="Content Placeholder 3" descr="C:\Users\admin\Downloads\WhatsApp Image 2025-04-09 at 12.24.12.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1691" y="1420141"/>
            <a:ext cx="4617509" cy="2577733"/>
          </a:xfrm>
          <a:prstGeom prst="rect">
            <a:avLst/>
          </a:prstGeom>
          <a:noFill/>
          <a:ln w="57150">
            <a:solidFill>
              <a:srgbClr val="0070C0"/>
            </a:solidFill>
          </a:ln>
        </p:spPr>
      </p:pic>
      <p:pic>
        <p:nvPicPr>
          <p:cNvPr id="5" name="Picture 4" descr="C:\Users\admin\Downloads\WhatsApp Image 2025-04-09 at 12.24.20.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305963"/>
            <a:ext cx="3733800" cy="2691912"/>
          </a:xfrm>
          <a:prstGeom prst="roundRect">
            <a:avLst>
              <a:gd name="adj" fmla="val 16667"/>
            </a:avLst>
          </a:prstGeom>
          <a:ln w="571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C:\Users\admin\Downloads\WhatsApp Image 2025-04-09 at 12.24.22.jpeg"/>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91000"/>
            <a:ext cx="8362315" cy="2514600"/>
          </a:xfrm>
          <a:prstGeom prst="snip2DiagRect">
            <a:avLst/>
          </a:prstGeom>
          <a:solidFill>
            <a:srgbClr val="FFFFFF">
              <a:shade val="85000"/>
            </a:srgbClr>
          </a:solidFill>
          <a:ln w="88900" cap="sq">
            <a:solidFill>
              <a:srgbClr val="0070C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rgbClr val="0070C0"/>
                </a:solidFill>
                <a:latin typeface="Algerian" panose="04020705040A02060702" pitchFamily="82" charset="0"/>
              </a:rPr>
              <a:t>CCH LIBRARY</a:t>
            </a:r>
            <a:endParaRPr lang="en-US" sz="7200" b="1" dirty="0">
              <a:solidFill>
                <a:srgbClr val="0070C0"/>
              </a:solidFill>
              <a:latin typeface="Algerian" panose="04020705040A02060702" pitchFamily="82" charset="0"/>
            </a:endParaRPr>
          </a:p>
        </p:txBody>
      </p:sp>
      <p:pic>
        <p:nvPicPr>
          <p:cNvPr id="6" name="Picture 5" descr="C:\Users\admin\Desktop\HM 5.jf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82896"/>
            <a:ext cx="8458201" cy="5017904"/>
          </a:xfrm>
          <a:prstGeom prst="rect">
            <a:avLst/>
          </a:prstGeom>
          <a:ln w="76200" cap="sq">
            <a:solidFill>
              <a:srgbClr val="0070C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5883"/>
            <a:ext cx="8229600" cy="1020762"/>
          </a:xfrm>
        </p:spPr>
        <p:txBody>
          <a:bodyPr>
            <a:normAutofit/>
          </a:bodyPr>
          <a:lstStyle/>
          <a:p>
            <a:r>
              <a:rPr lang="en-US" sz="4800" b="1" dirty="0" smtClean="0">
                <a:solidFill>
                  <a:schemeClr val="accent6">
                    <a:lumMod val="75000"/>
                  </a:schemeClr>
                </a:solidFill>
                <a:latin typeface="Algerian" panose="04020705040A02060702" pitchFamily="82" charset="0"/>
              </a:rPr>
              <a:t>LIBRARIES AT A GLANCE</a:t>
            </a:r>
          </a:p>
        </p:txBody>
      </p:sp>
      <p:graphicFrame>
        <p:nvGraphicFramePr>
          <p:cNvPr id="3" name="Table 2"/>
          <p:cNvGraphicFramePr/>
          <p:nvPr>
            <p:custDataLst>
              <p:tags r:id="rId1"/>
            </p:custDataLst>
            <p:extLst>
              <p:ext uri="{D42A27DB-BD31-4B8C-83A1-F6EECF244321}">
                <p14:modId xmlns:p14="http://schemas.microsoft.com/office/powerpoint/2010/main" val="2133404437"/>
              </p:ext>
            </p:extLst>
          </p:nvPr>
        </p:nvGraphicFramePr>
        <p:xfrm>
          <a:off x="228600" y="835283"/>
          <a:ext cx="8783955" cy="5717916"/>
        </p:xfrm>
        <a:graphic>
          <a:graphicData uri="http://schemas.openxmlformats.org/drawingml/2006/table">
            <a:tbl>
              <a:tblPr/>
              <a:tblGrid>
                <a:gridCol w="2362200">
                  <a:extLst>
                    <a:ext uri="{9D8B030D-6E8A-4147-A177-3AD203B41FA5}">
                      <a16:colId xmlns:a16="http://schemas.microsoft.com/office/drawing/2014/main" val="20000"/>
                    </a:ext>
                  </a:extLst>
                </a:gridCol>
                <a:gridCol w="1137920">
                  <a:extLst>
                    <a:ext uri="{9D8B030D-6E8A-4147-A177-3AD203B41FA5}">
                      <a16:colId xmlns:a16="http://schemas.microsoft.com/office/drawing/2014/main" val="20001"/>
                    </a:ext>
                  </a:extLst>
                </a:gridCol>
                <a:gridCol w="900430">
                  <a:extLst>
                    <a:ext uri="{9D8B030D-6E8A-4147-A177-3AD203B41FA5}">
                      <a16:colId xmlns:a16="http://schemas.microsoft.com/office/drawing/2014/main" val="20002"/>
                    </a:ext>
                  </a:extLst>
                </a:gridCol>
                <a:gridCol w="812165">
                  <a:extLst>
                    <a:ext uri="{9D8B030D-6E8A-4147-A177-3AD203B41FA5}">
                      <a16:colId xmlns:a16="http://schemas.microsoft.com/office/drawing/2014/main" val="20003"/>
                    </a:ext>
                  </a:extLst>
                </a:gridCol>
                <a:gridCol w="848995">
                  <a:extLst>
                    <a:ext uri="{9D8B030D-6E8A-4147-A177-3AD203B41FA5}">
                      <a16:colId xmlns:a16="http://schemas.microsoft.com/office/drawing/2014/main" val="20004"/>
                    </a:ext>
                  </a:extLst>
                </a:gridCol>
                <a:gridCol w="732155">
                  <a:extLst>
                    <a:ext uri="{9D8B030D-6E8A-4147-A177-3AD203B41FA5}">
                      <a16:colId xmlns:a16="http://schemas.microsoft.com/office/drawing/2014/main" val="20005"/>
                    </a:ext>
                  </a:extLst>
                </a:gridCol>
                <a:gridCol w="872490">
                  <a:extLst>
                    <a:ext uri="{9D8B030D-6E8A-4147-A177-3AD203B41FA5}">
                      <a16:colId xmlns:a16="http://schemas.microsoft.com/office/drawing/2014/main" val="20006"/>
                    </a:ext>
                  </a:extLst>
                </a:gridCol>
                <a:gridCol w="1117600">
                  <a:extLst>
                    <a:ext uri="{9D8B030D-6E8A-4147-A177-3AD203B41FA5}">
                      <a16:colId xmlns:a16="http://schemas.microsoft.com/office/drawing/2014/main" val="20007"/>
                    </a:ext>
                  </a:extLst>
                </a:gridCol>
              </a:tblGrid>
              <a:tr h="485400">
                <a:tc>
                  <a:txBody>
                    <a:bodyPr/>
                    <a:lstStyle/>
                    <a:p>
                      <a:pPr marL="85725" indent="0" algn="ctr">
                        <a:spcBef>
                          <a:spcPct val="0"/>
                        </a:spcBef>
                        <a:spcAft>
                          <a:spcPct val="0"/>
                        </a:spcAft>
                      </a:pPr>
                      <a:endParaRPr sz="1800" b="1" i="1" dirty="0">
                        <a:solidFill>
                          <a:srgbClr val="000000"/>
                        </a:solidFill>
                        <a:latin typeface="Calibri" panose="020F0502020204030204"/>
                        <a:ea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dirty="0" smtClean="0">
                          <a:solidFill>
                            <a:srgbClr val="000000"/>
                          </a:solidFill>
                          <a:latin typeface="Calibri" panose="020F0502020204030204"/>
                          <a:ea typeface="Times New Roman" panose="02020603050405020304"/>
                        </a:rPr>
                        <a:t>CEC </a:t>
                      </a:r>
                      <a:endParaRPr lang="en-US" sz="1800" b="1" dirty="0" smtClean="0">
                        <a:solidFill>
                          <a:srgbClr val="000000"/>
                        </a:solidFill>
                        <a:latin typeface="Calibri" panose="020F0502020204030204"/>
                        <a:ea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CBSA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COE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CCP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CCT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CCH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TOTAL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extLst>
                  <a:ext uri="{0D108BD9-81ED-4DB2-BD59-A6C34878D82A}">
                    <a16:rowId xmlns:a16="http://schemas.microsoft.com/office/drawing/2014/main" val="10000"/>
                  </a:ext>
                </a:extLst>
              </a:tr>
              <a:tr h="601291">
                <a:tc>
                  <a:txBody>
                    <a:bodyPr/>
                    <a:lstStyle/>
                    <a:p>
                      <a:pPr marL="85725" indent="0" algn="ctr">
                        <a:lnSpc>
                          <a:spcPct val="107000"/>
                        </a:lnSpc>
                        <a:spcBef>
                          <a:spcPct val="0"/>
                        </a:spcBef>
                        <a:spcAft>
                          <a:spcPct val="0"/>
                        </a:spcAft>
                      </a:pPr>
                      <a:r>
                        <a:rPr sz="1800" b="1" i="1" dirty="0" smtClean="0">
                          <a:solidFill>
                            <a:srgbClr val="000000"/>
                          </a:solidFill>
                          <a:latin typeface="Calibri" panose="020F0502020204030204"/>
                          <a:ea typeface="Times New Roman" panose="02020603050405020304"/>
                        </a:rPr>
                        <a:t> </a:t>
                      </a:r>
                      <a:r>
                        <a:rPr sz="1800" b="1" i="1" dirty="0">
                          <a:solidFill>
                            <a:srgbClr val="000000"/>
                          </a:solidFill>
                          <a:latin typeface="Calibri" panose="020F0502020204030204"/>
                          <a:ea typeface="Times New Roman" panose="02020603050405020304"/>
                        </a:rPr>
                        <a:t>Volumes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49062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21924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17660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13749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9909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10718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1,23,022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01291">
                <a:tc>
                  <a:txBody>
                    <a:bodyPr/>
                    <a:lstStyle/>
                    <a:p>
                      <a:pPr marL="85725" indent="0" algn="ctr">
                        <a:lnSpc>
                          <a:spcPct val="107000"/>
                        </a:lnSpc>
                        <a:spcBef>
                          <a:spcPct val="0"/>
                        </a:spcBef>
                        <a:spcAft>
                          <a:spcPct val="0"/>
                        </a:spcAft>
                      </a:pPr>
                      <a:r>
                        <a:rPr sz="1800" b="1" i="1" dirty="0" smtClean="0">
                          <a:solidFill>
                            <a:srgbClr val="000000"/>
                          </a:solidFill>
                          <a:latin typeface="Calibri" panose="020F0502020204030204"/>
                          <a:ea typeface="Times New Roman" panose="02020603050405020304"/>
                        </a:rPr>
                        <a:t>Titles</a:t>
                      </a:r>
                      <a:endParaRPr sz="1800" b="1" i="1" dirty="0">
                        <a:solidFill>
                          <a:srgbClr val="000000"/>
                        </a:solidFill>
                        <a:latin typeface="Calibri" panose="020F0502020204030204"/>
                        <a:ea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9632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3641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1998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1707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1389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1805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20,172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extLst>
                  <a:ext uri="{0D108BD9-81ED-4DB2-BD59-A6C34878D82A}">
                    <a16:rowId xmlns:a16="http://schemas.microsoft.com/office/drawing/2014/main" val="10002"/>
                  </a:ext>
                </a:extLst>
              </a:tr>
              <a:tr h="351348">
                <a:tc>
                  <a:txBody>
                    <a:bodyPr/>
                    <a:lstStyle/>
                    <a:p>
                      <a:pPr marL="85725" indent="0" algn="ctr">
                        <a:lnSpc>
                          <a:spcPct val="107000"/>
                        </a:lnSpc>
                        <a:spcBef>
                          <a:spcPct val="0"/>
                        </a:spcBef>
                        <a:spcAft>
                          <a:spcPct val="0"/>
                        </a:spcAft>
                      </a:pPr>
                      <a:r>
                        <a:rPr sz="1600" b="1" i="1">
                          <a:solidFill>
                            <a:srgbClr val="000000"/>
                          </a:solidFill>
                          <a:latin typeface="Calibri" panose="020F0502020204030204"/>
                          <a:ea typeface="Times New Roman" panose="02020603050405020304"/>
                        </a:rPr>
                        <a:t>Titles by Foreign Authors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4135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1228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755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3060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549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673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10,400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51348">
                <a:tc>
                  <a:txBody>
                    <a:bodyPr/>
                    <a:lstStyle/>
                    <a:p>
                      <a:pPr marL="85725" indent="0" algn="ctr">
                        <a:lnSpc>
                          <a:spcPct val="107000"/>
                        </a:lnSpc>
                        <a:spcBef>
                          <a:spcPct val="0"/>
                        </a:spcBef>
                        <a:spcAft>
                          <a:spcPct val="0"/>
                        </a:spcAft>
                      </a:pPr>
                      <a:r>
                        <a:rPr sz="1800" b="1" i="1" dirty="0" smtClean="0">
                          <a:solidFill>
                            <a:srgbClr val="000000"/>
                          </a:solidFill>
                          <a:latin typeface="Calibri" panose="020F0502020204030204"/>
                          <a:ea typeface="Times New Roman" panose="02020603050405020304"/>
                        </a:rPr>
                        <a:t>Rare </a:t>
                      </a:r>
                      <a:r>
                        <a:rPr sz="1800" b="1" i="1" dirty="0">
                          <a:solidFill>
                            <a:srgbClr val="000000"/>
                          </a:solidFill>
                          <a:latin typeface="Calibri" panose="020F0502020204030204"/>
                          <a:ea typeface="Times New Roman" panose="02020603050405020304"/>
                        </a:rPr>
                        <a:t>Books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104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272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extLst>
                  <a:ext uri="{0D108BD9-81ED-4DB2-BD59-A6C34878D82A}">
                    <a16:rowId xmlns:a16="http://schemas.microsoft.com/office/drawing/2014/main" val="10004"/>
                  </a:ext>
                </a:extLst>
              </a:tr>
              <a:tr h="601291">
                <a:tc>
                  <a:txBody>
                    <a:bodyPr/>
                    <a:lstStyle/>
                    <a:p>
                      <a:pPr marL="85725" indent="0" algn="ctr">
                        <a:lnSpc>
                          <a:spcPct val="107000"/>
                        </a:lnSpc>
                        <a:spcBef>
                          <a:spcPct val="0"/>
                        </a:spcBef>
                        <a:spcAft>
                          <a:spcPct val="0"/>
                        </a:spcAft>
                      </a:pPr>
                      <a:r>
                        <a:rPr sz="1800" b="1" i="1" dirty="0" smtClean="0">
                          <a:solidFill>
                            <a:srgbClr val="000000"/>
                          </a:solidFill>
                          <a:latin typeface="Calibri" panose="020F0502020204030204"/>
                          <a:ea typeface="Times New Roman" panose="02020603050405020304"/>
                        </a:rPr>
                        <a:t>Ref</a:t>
                      </a:r>
                      <a:r>
                        <a:rPr sz="1800" b="1" i="1" dirty="0">
                          <a:solidFill>
                            <a:srgbClr val="000000"/>
                          </a:solidFill>
                          <a:latin typeface="Calibri" panose="020F0502020204030204"/>
                          <a:ea typeface="Times New Roman" panose="02020603050405020304"/>
                        </a:rPr>
                        <a:t>. &amp; Gen. Books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2547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4212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2462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1862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1475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1905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14,463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51348">
                <a:tc>
                  <a:txBody>
                    <a:bodyPr/>
                    <a:lstStyle/>
                    <a:p>
                      <a:pPr marL="85725" indent="0" algn="ctr">
                        <a:lnSpc>
                          <a:spcPct val="107000"/>
                        </a:lnSpc>
                        <a:spcBef>
                          <a:spcPct val="0"/>
                        </a:spcBef>
                        <a:spcAft>
                          <a:spcPct val="0"/>
                        </a:spcAft>
                      </a:pPr>
                      <a:r>
                        <a:rPr sz="1800" b="1" i="1">
                          <a:solidFill>
                            <a:srgbClr val="000000"/>
                          </a:solidFill>
                          <a:latin typeface="Calibri" panose="020F0502020204030204"/>
                          <a:ea typeface="Times New Roman" panose="02020603050405020304"/>
                        </a:rPr>
                        <a:t>Book Bank Collection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956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249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325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1,530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extLst>
                  <a:ext uri="{0D108BD9-81ED-4DB2-BD59-A6C34878D82A}">
                    <a16:rowId xmlns:a16="http://schemas.microsoft.com/office/drawing/2014/main" val="10006"/>
                  </a:ext>
                </a:extLst>
              </a:tr>
              <a:tr h="600531">
                <a:tc>
                  <a:txBody>
                    <a:bodyPr/>
                    <a:lstStyle/>
                    <a:p>
                      <a:pPr marL="85725" indent="0" algn="ctr">
                        <a:lnSpc>
                          <a:spcPct val="107000"/>
                        </a:lnSpc>
                        <a:spcBef>
                          <a:spcPct val="0"/>
                        </a:spcBef>
                        <a:spcAft>
                          <a:spcPct val="0"/>
                        </a:spcAft>
                      </a:pPr>
                      <a:r>
                        <a:rPr sz="1800" b="1" i="1" dirty="0" smtClean="0">
                          <a:solidFill>
                            <a:srgbClr val="000000"/>
                          </a:solidFill>
                          <a:latin typeface="Calibri" panose="020F0502020204030204"/>
                          <a:ea typeface="Times New Roman" panose="02020603050405020304"/>
                        </a:rPr>
                        <a:t>Printed </a:t>
                      </a:r>
                      <a:r>
                        <a:rPr sz="1800" b="1" i="1" dirty="0">
                          <a:solidFill>
                            <a:srgbClr val="000000"/>
                          </a:solidFill>
                          <a:latin typeface="Calibri" panose="020F0502020204030204"/>
                          <a:ea typeface="Times New Roman" panose="02020603050405020304"/>
                        </a:rPr>
                        <a:t>Journals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3">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64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89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702696">
                <a:tc>
                  <a:txBody>
                    <a:bodyPr/>
                    <a:lstStyle/>
                    <a:p>
                      <a:pPr marL="85725" indent="0" algn="ctr">
                        <a:lnSpc>
                          <a:spcPct val="107000"/>
                        </a:lnSpc>
                        <a:spcBef>
                          <a:spcPct val="0"/>
                        </a:spcBef>
                        <a:spcAft>
                          <a:spcPct val="0"/>
                        </a:spcAft>
                      </a:pPr>
                      <a:r>
                        <a:rPr sz="1800" b="1" i="1">
                          <a:solidFill>
                            <a:srgbClr val="000000"/>
                          </a:solidFill>
                          <a:latin typeface="Calibri" panose="020F0502020204030204"/>
                          <a:ea typeface="Times New Roman" panose="02020603050405020304"/>
                        </a:rPr>
                        <a:t>Bound Volumes of Journals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1199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419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135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187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147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37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2,124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extLst>
                  <a:ext uri="{0D108BD9-81ED-4DB2-BD59-A6C34878D82A}">
                    <a16:rowId xmlns:a16="http://schemas.microsoft.com/office/drawing/2014/main" val="10008"/>
                  </a:ext>
                </a:extLst>
              </a:tr>
              <a:tr h="351348">
                <a:tc>
                  <a:txBody>
                    <a:bodyPr/>
                    <a:lstStyle/>
                    <a:p>
                      <a:pPr marL="85725" indent="0" algn="ctr">
                        <a:lnSpc>
                          <a:spcPct val="107000"/>
                        </a:lnSpc>
                        <a:spcBef>
                          <a:spcPct val="0"/>
                        </a:spcBef>
                        <a:spcAft>
                          <a:spcPct val="0"/>
                        </a:spcAft>
                      </a:pPr>
                      <a:r>
                        <a:rPr sz="1800" b="1" i="1" dirty="0" smtClean="0">
                          <a:solidFill>
                            <a:srgbClr val="000000"/>
                          </a:solidFill>
                          <a:latin typeface="Calibri" panose="020F0502020204030204"/>
                          <a:ea typeface="Times New Roman" panose="02020603050405020304"/>
                        </a:rPr>
                        <a:t> </a:t>
                      </a:r>
                      <a:r>
                        <a:rPr sz="1800" b="1" i="1" dirty="0">
                          <a:solidFill>
                            <a:srgbClr val="000000"/>
                          </a:solidFill>
                          <a:latin typeface="Calibri" panose="020F0502020204030204"/>
                          <a:ea typeface="Times New Roman" panose="02020603050405020304"/>
                        </a:rPr>
                        <a:t>Magazines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6">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8676">
                <a:tc>
                  <a:txBody>
                    <a:bodyPr/>
                    <a:lstStyle/>
                    <a:p>
                      <a:pPr marL="85725" indent="0" algn="l">
                        <a:lnSpc>
                          <a:spcPct val="107000"/>
                        </a:lnSpc>
                        <a:spcBef>
                          <a:spcPct val="0"/>
                        </a:spcBef>
                        <a:spcAft>
                          <a:spcPct val="0"/>
                        </a:spcAft>
                      </a:pPr>
                      <a:r>
                        <a:rPr lang="en-US" sz="1800" b="1" i="1" dirty="0" smtClean="0">
                          <a:solidFill>
                            <a:srgbClr val="000000"/>
                          </a:solidFill>
                          <a:latin typeface="Calibri" panose="020F0502020204030204"/>
                          <a:ea typeface="Times New Roman" panose="02020603050405020304"/>
                        </a:rPr>
                        <a:t>          </a:t>
                      </a:r>
                      <a:r>
                        <a:rPr sz="1800" b="1" i="1" dirty="0" smtClean="0">
                          <a:solidFill>
                            <a:srgbClr val="000000"/>
                          </a:solidFill>
                          <a:latin typeface="Calibri" panose="020F0502020204030204"/>
                          <a:ea typeface="Times New Roman" panose="02020603050405020304"/>
                        </a:rPr>
                        <a:t>Newspapers</a:t>
                      </a:r>
                      <a:endParaRPr sz="1800" b="1" i="1" dirty="0">
                        <a:solidFill>
                          <a:srgbClr val="000000"/>
                        </a:solidFill>
                        <a:latin typeface="Calibri" panose="020F0502020204030204"/>
                        <a:ea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6">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F7"/>
                    </a:solidFill>
                  </a:tcPr>
                </a:tc>
                <a:extLst>
                  <a:ext uri="{0D108BD9-81ED-4DB2-BD59-A6C34878D82A}">
                    <a16:rowId xmlns:a16="http://schemas.microsoft.com/office/drawing/2014/main" val="10010"/>
                  </a:ext>
                </a:extLst>
              </a:tr>
              <a:tr h="351348">
                <a:tc>
                  <a:txBody>
                    <a:bodyPr/>
                    <a:lstStyle/>
                    <a:p>
                      <a:pPr marL="85725" indent="0" algn="ctr">
                        <a:lnSpc>
                          <a:spcPct val="107000"/>
                        </a:lnSpc>
                        <a:spcBef>
                          <a:spcPct val="0"/>
                        </a:spcBef>
                        <a:spcAft>
                          <a:spcPct val="0"/>
                        </a:spcAft>
                      </a:pPr>
                      <a:r>
                        <a:rPr sz="1800" b="1" i="1">
                          <a:solidFill>
                            <a:srgbClr val="000000"/>
                          </a:solidFill>
                          <a:latin typeface="Calibri" panose="020F0502020204030204"/>
                          <a:ea typeface="Times New Roman" panose="02020603050405020304"/>
                        </a:rPr>
                        <a:t>No. of CD’s &amp; DVD’s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1961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443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927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a:solidFill>
                            <a:srgbClr val="000000"/>
                          </a:solidFill>
                          <a:latin typeface="Calibri" panose="020F0502020204030204"/>
                          <a:ea typeface="Times New Roman" panose="02020603050405020304"/>
                        </a:rPr>
                        <a:t>52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82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575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indent="0" algn="ctr">
                        <a:lnSpc>
                          <a:spcPct val="107000"/>
                        </a:lnSpc>
                        <a:spcBef>
                          <a:spcPct val="0"/>
                        </a:spcBef>
                        <a:spcAft>
                          <a:spcPct val="0"/>
                        </a:spcAft>
                      </a:pPr>
                      <a:r>
                        <a:rPr sz="1800" b="1" dirty="0">
                          <a:solidFill>
                            <a:srgbClr val="000000"/>
                          </a:solidFill>
                          <a:latin typeface="Calibri" panose="020F0502020204030204"/>
                          <a:ea typeface="Times New Roman" panose="02020603050405020304"/>
                        </a:rPr>
                        <a:t>4,040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cSld>
  <p:clrMapOvr>
    <a:masterClrMapping/>
  </p:clrMapOvr>
  <p:transition advTm="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smtClean="0">
                <a:solidFill>
                  <a:srgbClr val="7030A0"/>
                </a:solidFill>
                <a:latin typeface="Algerian" panose="04020705040A02060702" pitchFamily="82" charset="0"/>
              </a:rPr>
              <a:t>L</a:t>
            </a:r>
            <a:r>
              <a:rPr lang="en-US" sz="4800" b="1" dirty="0" smtClean="0">
                <a:solidFill>
                  <a:srgbClr val="7030A0"/>
                </a:solidFill>
                <a:latin typeface="Algerian" panose="04020705040A02060702" pitchFamily="82" charset="0"/>
              </a:rPr>
              <a:t>IBRARY  </a:t>
            </a:r>
            <a:r>
              <a:rPr lang="en-US" sz="8800" b="1" dirty="0" smtClean="0">
                <a:solidFill>
                  <a:srgbClr val="7030A0"/>
                </a:solidFill>
                <a:latin typeface="Algerian" panose="04020705040A02060702" pitchFamily="82" charset="0"/>
              </a:rPr>
              <a:t>S</a:t>
            </a:r>
            <a:r>
              <a:rPr lang="en-US" sz="4800" b="1" dirty="0" smtClean="0">
                <a:solidFill>
                  <a:srgbClr val="7030A0"/>
                </a:solidFill>
                <a:latin typeface="Algerian" panose="04020705040A02060702" pitchFamily="82" charset="0"/>
              </a:rPr>
              <a:t>TATISTICS</a:t>
            </a:r>
            <a:endParaRPr lang="en-US" sz="4800" b="1" dirty="0">
              <a:solidFill>
                <a:srgbClr val="7030A0"/>
              </a:solidFill>
              <a:latin typeface="Algerian" panose="04020705040A02060702" pitchFamily="82" charset="0"/>
            </a:endParaRPr>
          </a:p>
        </p:txBody>
      </p:sp>
      <p:graphicFrame>
        <p:nvGraphicFramePr>
          <p:cNvPr id="5" name="Content Placeholder 3"/>
          <p:cNvGraphicFramePr>
            <a:graphicFrameLocks noGrp="1"/>
          </p:cNvGraphicFramePr>
          <p:nvPr>
            <p:ph idx="1"/>
          </p:nvPr>
        </p:nvGraphicFramePr>
        <p:xfrm>
          <a:off x="457200" y="1600200"/>
          <a:ext cx="8458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3581400" cy="1676400"/>
          </a:xfrm>
        </p:spPr>
        <p:txBody>
          <a:bodyPr>
            <a:noAutofit/>
          </a:bodyPr>
          <a:lstStyle/>
          <a:p>
            <a:r>
              <a:rPr lang="en-US" b="1" dirty="0" smtClean="0">
                <a:solidFill>
                  <a:srgbClr val="00B0F0"/>
                </a:solidFill>
                <a:latin typeface="Algerian" panose="04020705040A02060702" pitchFamily="82" charset="0"/>
              </a:rPr>
              <a:t>CGC </a:t>
            </a:r>
            <a:r>
              <a:rPr lang="en-US" sz="4000" b="1" dirty="0" smtClean="0">
                <a:solidFill>
                  <a:srgbClr val="00B0F0"/>
                </a:solidFill>
                <a:latin typeface="Algerian" panose="04020705040A02060702" pitchFamily="82" charset="0"/>
              </a:rPr>
              <a:t>LIBRARY STAFF</a:t>
            </a:r>
            <a:endParaRPr lang="en-US" sz="4000" b="1" dirty="0">
              <a:solidFill>
                <a:srgbClr val="00B0F0"/>
              </a:solidFill>
              <a:latin typeface="Algerian" panose="04020705040A02060702" pitchFamily="82" charset="0"/>
            </a:endParaRPr>
          </a:p>
        </p:txBody>
      </p:sp>
      <p:sp>
        <p:nvSpPr>
          <p:cNvPr id="6" name="Plaque 5"/>
          <p:cNvSpPr/>
          <p:nvPr/>
        </p:nvSpPr>
        <p:spPr>
          <a:xfrm>
            <a:off x="961292" y="1922584"/>
            <a:ext cx="2514600" cy="2057400"/>
          </a:xfrm>
          <a:prstGeom prst="plaqu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t>LIBRARIAN</a:t>
            </a:r>
          </a:p>
          <a:p>
            <a:pPr algn="ctr"/>
            <a:r>
              <a:rPr lang="en-US" sz="5400" dirty="0" smtClean="0"/>
              <a:t>     </a:t>
            </a:r>
            <a:r>
              <a:rPr lang="en-US" sz="6000" b="1" dirty="0" smtClean="0"/>
              <a:t>3</a:t>
            </a:r>
            <a:r>
              <a:rPr lang="en-US" dirty="0" smtClean="0"/>
              <a:t>	</a:t>
            </a:r>
          </a:p>
        </p:txBody>
      </p:sp>
      <p:sp>
        <p:nvSpPr>
          <p:cNvPr id="7" name="Content Placeholder 6"/>
          <p:cNvSpPr>
            <a:spLocks noGrp="1"/>
          </p:cNvSpPr>
          <p:nvPr>
            <p:ph idx="1"/>
          </p:nvPr>
        </p:nvSpPr>
        <p:spPr>
          <a:xfrm>
            <a:off x="3505200" y="1904999"/>
            <a:ext cx="2514600" cy="2057401"/>
          </a:xfrm>
          <a:prstGeom prst="plaque">
            <a:avLst/>
          </a:prstGeom>
        </p:spPr>
        <p:style>
          <a:lnRef idx="1">
            <a:schemeClr val="accent1"/>
          </a:lnRef>
          <a:fillRef idx="2">
            <a:schemeClr val="accent1"/>
          </a:fillRef>
          <a:effectRef idx="1">
            <a:schemeClr val="accent1"/>
          </a:effectRef>
          <a:fontRef idx="minor">
            <a:schemeClr val="dk1"/>
          </a:fontRef>
        </p:style>
        <p:txBody>
          <a:bodyPr rtlCol="0" anchor="ctr">
            <a:normAutofit fontScale="85000" lnSpcReduction="20000"/>
          </a:bodyPr>
          <a:lstStyle/>
          <a:p>
            <a:pPr marL="0" indent="0" algn="ctr">
              <a:buNone/>
            </a:pPr>
            <a:r>
              <a:rPr lang="en-US" sz="2000" dirty="0" smtClean="0"/>
              <a:t> </a:t>
            </a:r>
            <a:r>
              <a:rPr lang="en-US" sz="2800" b="1" dirty="0" smtClean="0"/>
              <a:t>ASSISTANT LIBRARIAN </a:t>
            </a:r>
          </a:p>
          <a:p>
            <a:pPr marL="0" indent="0" algn="ctr">
              <a:buNone/>
            </a:pPr>
            <a:r>
              <a:rPr lang="en-US" sz="6000" b="1" dirty="0"/>
              <a:t> </a:t>
            </a:r>
            <a:r>
              <a:rPr lang="en-US" sz="6000" b="1" dirty="0" smtClean="0"/>
              <a:t> 7	</a:t>
            </a:r>
            <a:endParaRPr lang="en-US" sz="6000" b="1" dirty="0"/>
          </a:p>
        </p:txBody>
      </p:sp>
      <p:sp>
        <p:nvSpPr>
          <p:cNvPr id="8" name="Plaque 7"/>
          <p:cNvSpPr/>
          <p:nvPr/>
        </p:nvSpPr>
        <p:spPr>
          <a:xfrm>
            <a:off x="6019800" y="1904999"/>
            <a:ext cx="2514600" cy="2057400"/>
          </a:xfrm>
          <a:prstGeom prst="plaqu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smtClean="0"/>
              <a:t>LIBRARY ASSISTANT</a:t>
            </a:r>
          </a:p>
          <a:p>
            <a:pPr algn="ctr"/>
            <a:r>
              <a:rPr lang="en-US" sz="4800" b="1" dirty="0" smtClean="0"/>
              <a:t>7</a:t>
            </a:r>
            <a:endParaRPr lang="en-US" sz="4800" b="1" dirty="0"/>
          </a:p>
        </p:txBody>
      </p:sp>
      <p:sp>
        <p:nvSpPr>
          <p:cNvPr id="9" name="Plaque 8"/>
          <p:cNvSpPr/>
          <p:nvPr/>
        </p:nvSpPr>
        <p:spPr>
          <a:xfrm>
            <a:off x="926122" y="3971192"/>
            <a:ext cx="2514600" cy="2057400"/>
          </a:xfrm>
          <a:prstGeom prst="plaqu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t>LIBRARY RESTORER</a:t>
            </a:r>
          </a:p>
          <a:p>
            <a:pPr algn="ctr"/>
            <a:r>
              <a:rPr lang="en-US" sz="5400" b="1" dirty="0" smtClean="0"/>
              <a:t>8</a:t>
            </a:r>
            <a:r>
              <a:rPr lang="en-US" dirty="0" smtClean="0"/>
              <a:t>	</a:t>
            </a:r>
            <a:endParaRPr lang="en-US" dirty="0"/>
          </a:p>
        </p:txBody>
      </p:sp>
      <p:sp>
        <p:nvSpPr>
          <p:cNvPr id="10" name="Plaque 9"/>
          <p:cNvSpPr/>
          <p:nvPr/>
        </p:nvSpPr>
        <p:spPr>
          <a:xfrm>
            <a:off x="3467100" y="4009292"/>
            <a:ext cx="2514600" cy="2057400"/>
          </a:xfrm>
          <a:prstGeom prst="plaqu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t>ASSISTANT</a:t>
            </a:r>
          </a:p>
          <a:p>
            <a:pPr algn="ctr"/>
            <a:r>
              <a:rPr lang="en-US" sz="5400" b="1" dirty="0"/>
              <a:t>1</a:t>
            </a:r>
          </a:p>
        </p:txBody>
      </p:sp>
      <p:sp>
        <p:nvSpPr>
          <p:cNvPr id="11" name="Plaque 10"/>
          <p:cNvSpPr/>
          <p:nvPr/>
        </p:nvSpPr>
        <p:spPr>
          <a:xfrm>
            <a:off x="6008077" y="3962399"/>
            <a:ext cx="2514600" cy="2057400"/>
          </a:xfrm>
          <a:prstGeom prst="plaqu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smtClean="0"/>
              <a:t>PEON</a:t>
            </a:r>
            <a:endParaRPr lang="en-US" b="1" dirty="0" smtClean="0"/>
          </a:p>
          <a:p>
            <a:pPr algn="ctr"/>
            <a:r>
              <a:rPr lang="en-US" sz="6000" b="1" dirty="0"/>
              <a:t>2</a:t>
            </a:r>
          </a:p>
        </p:txBody>
      </p:sp>
      <p:sp>
        <p:nvSpPr>
          <p:cNvPr id="12" name="Rounded Rectangle 11"/>
          <p:cNvSpPr/>
          <p:nvPr/>
        </p:nvSpPr>
        <p:spPr>
          <a:xfrm>
            <a:off x="4554415" y="76200"/>
            <a:ext cx="3950677" cy="1676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smtClean="0"/>
              <a:t>CHIEF LIBRARIAN</a:t>
            </a:r>
          </a:p>
          <a:p>
            <a:pPr algn="ctr"/>
            <a:r>
              <a:rPr lang="en-US" sz="2800" b="1" dirty="0" smtClean="0">
                <a:latin typeface="Cambria" panose="02040503050406030204" pitchFamily="18" charset="0"/>
                <a:ea typeface="Cambria" panose="02040503050406030204" pitchFamily="18" charset="0"/>
                <a:cs typeface="Arial" panose="020B0604020202020204" pitchFamily="34" charset="0"/>
              </a:rPr>
              <a:t>RENU OBEROI</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advTm="1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6019800"/>
          </a:xfrm>
          <a:ln w="57150">
            <a:solidFill>
              <a:schemeClr val="tx1"/>
            </a:solidFill>
          </a:ln>
        </p:spPr>
        <p:txBody>
          <a:bodyPr>
            <a:normAutofit/>
          </a:bodyPr>
          <a:lstStyle/>
          <a:p>
            <a:r>
              <a:rPr lang="en-US" dirty="0" smtClean="0"/>
              <a:t>   </a:t>
            </a:r>
            <a:br>
              <a:rPr lang="en-US" dirty="0" smtClean="0"/>
            </a:br>
            <a:r>
              <a:rPr lang="en-US" dirty="0"/>
              <a:t/>
            </a:r>
            <a:br>
              <a:rPr lang="en-US" dirty="0"/>
            </a:br>
            <a:r>
              <a:rPr lang="en-US" dirty="0" smtClean="0"/>
              <a:t/>
            </a:r>
            <a:br>
              <a:rPr lang="en-US" dirty="0" smtClean="0"/>
            </a:br>
            <a:r>
              <a:rPr lang="en-US" dirty="0" smtClean="0">
                <a:latin typeface="Algerian" panose="04020705040A02060702" pitchFamily="82" charset="0"/>
              </a:rPr>
              <a:t>COLLEGE WEBSITE</a:t>
            </a:r>
            <a:r>
              <a:rPr lang="en-US" dirty="0" smtClean="0"/>
              <a:t>                      </a:t>
            </a:r>
            <a:br>
              <a:rPr lang="en-US" dirty="0" smtClean="0"/>
            </a:br>
            <a:r>
              <a:rPr lang="en-US" dirty="0" smtClean="0">
                <a:solidFill>
                  <a:srgbClr val="800000"/>
                </a:solidFill>
              </a:rPr>
              <a:t>   http://cgc.edu.in/ </a:t>
            </a:r>
            <a:br>
              <a:rPr lang="en-US" dirty="0" smtClean="0">
                <a:solidFill>
                  <a:srgbClr val="800000"/>
                </a:solidFill>
              </a:rPr>
            </a:br>
            <a:r>
              <a:rPr lang="en-US" dirty="0" smtClean="0"/>
              <a:t>    </a:t>
            </a:r>
            <a:br>
              <a:rPr lang="en-US" dirty="0" smtClean="0"/>
            </a:br>
            <a:r>
              <a:rPr lang="en-US" dirty="0" smtClean="0"/>
              <a:t>  </a:t>
            </a:r>
            <a:r>
              <a:rPr lang="en-US" dirty="0" smtClean="0">
                <a:latin typeface="Algerian" panose="04020705040A02060702" pitchFamily="82" charset="0"/>
              </a:rPr>
              <a:t>LIBRARY SOFTWARE </a:t>
            </a:r>
            <a:r>
              <a:rPr lang="en-US" dirty="0" smtClean="0"/>
              <a:t>                                   </a:t>
            </a:r>
            <a:br>
              <a:rPr lang="en-US" dirty="0" smtClean="0"/>
            </a:br>
            <a:r>
              <a:rPr lang="en-US" dirty="0" smtClean="0">
                <a:solidFill>
                  <a:srgbClr val="C00000"/>
                </a:solidFill>
              </a:rPr>
              <a:t>LIBSYS</a:t>
            </a:r>
            <a:r>
              <a:rPr lang="en-US" dirty="0" smtClean="0"/>
              <a:t>            </a:t>
            </a:r>
            <a:endParaRPr lang="en-US" dirty="0">
              <a:solidFill>
                <a:srgbClr val="C00000"/>
              </a:solidFill>
            </a:endParaRPr>
          </a:p>
        </p:txBody>
      </p:sp>
      <p:sp>
        <p:nvSpPr>
          <p:cNvPr id="3" name="AutoShape 2" descr="C:\Users\admin\Desktop\bnyluvr3.me0.webp"/>
          <p:cNvSpPr>
            <a:spLocks noChangeAspect="1" noChangeArrowheads="1"/>
          </p:cNvSpPr>
          <p:nvPr/>
        </p:nvSpPr>
        <p:spPr bwMode="auto">
          <a:xfrm>
            <a:off x="155574" y="-144463"/>
            <a:ext cx="2816225" cy="1592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p:cNvPicPr>
            <a:picLocks noChangeAspect="1"/>
          </p:cNvPicPr>
          <p:nvPr/>
        </p:nvPicPr>
        <p:blipFill>
          <a:blip r:embed="rId2"/>
          <a:stretch>
            <a:fillRect/>
          </a:stretch>
        </p:blipFill>
        <p:spPr>
          <a:xfrm>
            <a:off x="2514600" y="838200"/>
            <a:ext cx="4381500" cy="1495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pPr lvl="0" algn="just">
              <a:spcBef>
                <a:spcPts val="0"/>
              </a:spcBef>
            </a:pPr>
            <a:r>
              <a:rPr lang="en-IN" sz="6000" b="1" u="sng" dirty="0" smtClean="0">
                <a:solidFill>
                  <a:srgbClr val="8064A2">
                    <a:lumMod val="50000"/>
                  </a:srgbClr>
                </a:solidFill>
                <a:latin typeface="Aharoni" pitchFamily="2" charset="-79"/>
                <a:ea typeface="+mn-ea"/>
                <a:cs typeface="Aharoni" pitchFamily="2" charset="-79"/>
              </a:rPr>
              <a:t>MISSION</a:t>
            </a:r>
            <a:r>
              <a:rPr lang="en-IN" sz="4800" b="1" u="sng" dirty="0">
                <a:solidFill>
                  <a:srgbClr val="8064A2">
                    <a:lumMod val="50000"/>
                  </a:srgbClr>
                </a:solidFill>
                <a:latin typeface="Aharoni" pitchFamily="2" charset="-79"/>
                <a:ea typeface="+mn-ea"/>
                <a:cs typeface="Aharoni" pitchFamily="2" charset="-79"/>
              </a:rPr>
              <a:t/>
            </a:r>
            <a:br>
              <a:rPr lang="en-IN" sz="4800" b="1" u="sng" dirty="0">
                <a:solidFill>
                  <a:srgbClr val="8064A2">
                    <a:lumMod val="50000"/>
                  </a:srgbClr>
                </a:solidFill>
                <a:latin typeface="Aharoni" pitchFamily="2" charset="-79"/>
                <a:ea typeface="+mn-ea"/>
                <a:cs typeface="Aharoni" pitchFamily="2" charset="-79"/>
              </a:rPr>
            </a:br>
            <a:r>
              <a:rPr lang="en-IN" sz="3200" dirty="0">
                <a:solidFill>
                  <a:srgbClr val="FF0000"/>
                </a:solidFill>
                <a:latin typeface="Arial Narrow" panose="020B0606020202030204" pitchFamily="34" charset="0"/>
                <a:ea typeface="+mn-ea"/>
                <a:cs typeface="Aharoni" pitchFamily="2" charset="-79"/>
              </a:rPr>
              <a:t>The College Libraries are to sustain a physically and virtually appealing environment that promotes learning, teaching and research. It fosters lifelong intellectual growth and self-fulfilment by providing all users with versatile accessibility of the needed information resources. It also stimulates to promote individual sharing of ideas and love of reading and social enlightenment, enrichment throughout the knowledge society. It also supports in excellence and innovation in education and research.</a:t>
            </a:r>
            <a:br>
              <a:rPr lang="en-IN" sz="3200" dirty="0">
                <a:solidFill>
                  <a:srgbClr val="FF0000"/>
                </a:solidFill>
                <a:latin typeface="Arial Narrow" panose="020B0606020202030204" pitchFamily="34" charset="0"/>
                <a:ea typeface="+mn-ea"/>
                <a:cs typeface="Aharoni" pitchFamily="2" charset="-79"/>
              </a:rPr>
            </a:br>
            <a:endParaRPr lang="en-US" dirty="0"/>
          </a:p>
        </p:txBody>
      </p:sp>
    </p:spTree>
  </p:cSld>
  <p:clrMapOvr>
    <a:masterClrMapping/>
  </p:clrMapOvr>
  <p:transition advTm="1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2060"/>
                </a:solidFill>
                <a:latin typeface="Arial Black" panose="020B0A04020102020204" pitchFamily="34" charset="0"/>
              </a:rPr>
              <a:t>CGC WEBSITE </a:t>
            </a:r>
            <a:r>
              <a:rPr lang="en-US" dirty="0">
                <a:solidFill>
                  <a:srgbClr val="002060"/>
                </a:solidFill>
                <a:latin typeface="Arial Black" panose="020B0A04020102020204" pitchFamily="34" charset="0"/>
              </a:rPr>
              <a:t/>
            </a:r>
            <a:br>
              <a:rPr lang="en-US" dirty="0">
                <a:solidFill>
                  <a:srgbClr val="002060"/>
                </a:solidFill>
                <a:latin typeface="Arial Black" panose="020B0A04020102020204" pitchFamily="34" charset="0"/>
              </a:rPr>
            </a:br>
            <a:r>
              <a:rPr lang="en-US" dirty="0">
                <a:solidFill>
                  <a:srgbClr val="002060"/>
                </a:solidFill>
                <a:latin typeface="Arial Black" panose="020B0A04020102020204" pitchFamily="34" charset="0"/>
              </a:rPr>
              <a:t>LIBRARY PAGE</a:t>
            </a:r>
            <a:endParaRPr lang="en-US" dirty="0">
              <a:solidFill>
                <a:srgbClr val="002060"/>
              </a:solidFill>
            </a:endParaRPr>
          </a:p>
        </p:txBody>
      </p:sp>
      <p:pic>
        <p:nvPicPr>
          <p:cNvPr id="3" name="Picture 2"/>
          <p:cNvPicPr>
            <a:picLocks noChangeAspect="1"/>
          </p:cNvPicPr>
          <p:nvPr/>
        </p:nvPicPr>
        <p:blipFill>
          <a:blip r:embed="rId2"/>
          <a:stretch>
            <a:fillRect/>
          </a:stretch>
        </p:blipFill>
        <p:spPr>
          <a:xfrm>
            <a:off x="304800" y="1417639"/>
            <a:ext cx="8534400" cy="4983161"/>
          </a:xfrm>
          <a:prstGeom prst="rect">
            <a:avLst/>
          </a:prstGeom>
          <a:ln w="5715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8230021"/>
      </p:ext>
    </p:extLst>
  </p:cSld>
  <p:clrMapOvr>
    <a:masterClrMapping/>
  </p:clrMapOvr>
  <p:transition advTm="1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Arial Black" panose="020B0A04020102020204" pitchFamily="34" charset="0"/>
              </a:rPr>
              <a:t>CEC COLLEGE WEBSITE </a:t>
            </a:r>
            <a:br>
              <a:rPr lang="en-US" dirty="0" smtClean="0">
                <a:solidFill>
                  <a:srgbClr val="C00000"/>
                </a:solidFill>
                <a:latin typeface="Arial Black" panose="020B0A04020102020204" pitchFamily="34" charset="0"/>
              </a:rPr>
            </a:br>
            <a:r>
              <a:rPr lang="en-US" dirty="0" smtClean="0">
                <a:solidFill>
                  <a:srgbClr val="C00000"/>
                </a:solidFill>
                <a:latin typeface="Arial Black" panose="020B0A04020102020204" pitchFamily="34" charset="0"/>
              </a:rPr>
              <a:t>LIBRARY PAGE</a:t>
            </a:r>
            <a:endParaRPr lang="en-US" dirty="0">
              <a:solidFill>
                <a:srgbClr val="C0000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457200" y="1444357"/>
            <a:ext cx="8229599" cy="5032643"/>
          </a:xfrm>
          <a:prstGeom prst="rect">
            <a:avLst/>
          </a:prstGeom>
          <a:ln w="57150" cap="sq">
            <a:solidFill>
              <a:schemeClr val="accent2"/>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latin typeface="Arial Black" panose="020B0A04020102020204" pitchFamily="34" charset="0"/>
              </a:rPr>
              <a:t>CBSA </a:t>
            </a:r>
            <a:r>
              <a:rPr lang="en-US" dirty="0">
                <a:solidFill>
                  <a:srgbClr val="00B0F0"/>
                </a:solidFill>
                <a:latin typeface="Arial Black" panose="020B0A04020102020204" pitchFamily="34" charset="0"/>
              </a:rPr>
              <a:t>COLLEGE WEBSITE </a:t>
            </a:r>
            <a:br>
              <a:rPr lang="en-US" dirty="0">
                <a:solidFill>
                  <a:srgbClr val="00B0F0"/>
                </a:solidFill>
                <a:latin typeface="Arial Black" panose="020B0A04020102020204" pitchFamily="34" charset="0"/>
              </a:rPr>
            </a:br>
            <a:r>
              <a:rPr lang="en-US" dirty="0">
                <a:solidFill>
                  <a:srgbClr val="00B0F0"/>
                </a:solidFill>
                <a:latin typeface="Arial Black" panose="020B0A04020102020204" pitchFamily="34" charset="0"/>
              </a:rPr>
              <a:t>LIBRARY PAGE</a:t>
            </a:r>
            <a:endParaRPr lang="en-US" dirty="0">
              <a:solidFill>
                <a:srgbClr val="00B0F0"/>
              </a:solidFill>
            </a:endParaRPr>
          </a:p>
        </p:txBody>
      </p:sp>
      <p:pic>
        <p:nvPicPr>
          <p:cNvPr id="5" name="Picture 4"/>
          <p:cNvPicPr>
            <a:picLocks noChangeAspect="1"/>
          </p:cNvPicPr>
          <p:nvPr/>
        </p:nvPicPr>
        <p:blipFill>
          <a:blip r:embed="rId2"/>
          <a:stretch>
            <a:fillRect/>
          </a:stretch>
        </p:blipFill>
        <p:spPr>
          <a:xfrm>
            <a:off x="228600" y="1600200"/>
            <a:ext cx="8534400" cy="4724400"/>
          </a:xfrm>
          <a:prstGeom prst="rect">
            <a:avLst/>
          </a:prstGeom>
          <a:ln w="57150">
            <a:solidFill>
              <a:srgbClr val="00B0F0"/>
            </a:solidFill>
          </a:ln>
        </p:spPr>
      </p:pic>
    </p:spTree>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5">
                    <a:lumMod val="75000"/>
                  </a:schemeClr>
                </a:solidFill>
                <a:latin typeface="Arial Black" panose="020B0A04020102020204" pitchFamily="34" charset="0"/>
              </a:rPr>
              <a:t>CCP </a:t>
            </a:r>
            <a:r>
              <a:rPr lang="en-US" dirty="0">
                <a:solidFill>
                  <a:schemeClr val="accent5">
                    <a:lumMod val="75000"/>
                  </a:schemeClr>
                </a:solidFill>
                <a:latin typeface="Arial Black" panose="020B0A04020102020204" pitchFamily="34" charset="0"/>
              </a:rPr>
              <a:t>COLLEGE WEBSITE </a:t>
            </a:r>
            <a:br>
              <a:rPr lang="en-US" dirty="0">
                <a:solidFill>
                  <a:schemeClr val="accent5">
                    <a:lumMod val="75000"/>
                  </a:schemeClr>
                </a:solidFill>
                <a:latin typeface="Arial Black" panose="020B0A04020102020204" pitchFamily="34" charset="0"/>
              </a:rPr>
            </a:br>
            <a:r>
              <a:rPr lang="en-US" dirty="0">
                <a:solidFill>
                  <a:schemeClr val="accent5">
                    <a:lumMod val="75000"/>
                  </a:schemeClr>
                </a:solidFill>
                <a:latin typeface="Arial Black" panose="020B0A04020102020204" pitchFamily="34" charset="0"/>
              </a:rPr>
              <a:t>LIBRARY PAGE</a:t>
            </a:r>
            <a:endParaRPr lang="en-US" dirty="0">
              <a:solidFill>
                <a:schemeClr val="accent5">
                  <a:lumMod val="75000"/>
                </a:schemeClr>
              </a:solidFill>
            </a:endParaRPr>
          </a:p>
        </p:txBody>
      </p:sp>
      <p:pic>
        <p:nvPicPr>
          <p:cNvPr id="4" name="Picture 3"/>
          <p:cNvPicPr>
            <a:picLocks noChangeAspect="1"/>
          </p:cNvPicPr>
          <p:nvPr/>
        </p:nvPicPr>
        <p:blipFill>
          <a:blip r:embed="rId2"/>
          <a:stretch>
            <a:fillRect/>
          </a:stretch>
        </p:blipFill>
        <p:spPr>
          <a:xfrm>
            <a:off x="304800" y="1428524"/>
            <a:ext cx="8534400" cy="4983162"/>
          </a:xfrm>
          <a:prstGeom prst="rect">
            <a:avLst/>
          </a:prstGeom>
          <a:ln w="76200" cap="sq">
            <a:solidFill>
              <a:srgbClr val="0070C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4">
                    <a:lumMod val="75000"/>
                  </a:schemeClr>
                </a:solidFill>
                <a:latin typeface="Arial Black" panose="020B0A04020102020204" pitchFamily="34" charset="0"/>
              </a:rPr>
              <a:t>COE </a:t>
            </a:r>
            <a:r>
              <a:rPr lang="en-US" dirty="0">
                <a:solidFill>
                  <a:schemeClr val="accent4">
                    <a:lumMod val="75000"/>
                  </a:schemeClr>
                </a:solidFill>
                <a:latin typeface="Arial Black" panose="020B0A04020102020204" pitchFamily="34" charset="0"/>
              </a:rPr>
              <a:t>COLLEGE WEBSITE </a:t>
            </a:r>
            <a:br>
              <a:rPr lang="en-US" dirty="0">
                <a:solidFill>
                  <a:schemeClr val="accent4">
                    <a:lumMod val="75000"/>
                  </a:schemeClr>
                </a:solidFill>
                <a:latin typeface="Arial Black" panose="020B0A04020102020204" pitchFamily="34" charset="0"/>
              </a:rPr>
            </a:br>
            <a:r>
              <a:rPr lang="en-US" dirty="0">
                <a:solidFill>
                  <a:schemeClr val="accent4">
                    <a:lumMod val="75000"/>
                  </a:schemeClr>
                </a:solidFill>
                <a:latin typeface="Arial Black" panose="020B0A04020102020204" pitchFamily="34" charset="0"/>
              </a:rPr>
              <a:t>LIBRARY PAGE</a:t>
            </a:r>
            <a:endParaRPr lang="en-US" dirty="0">
              <a:solidFill>
                <a:schemeClr val="accent4">
                  <a:lumMod val="75000"/>
                </a:schemeClr>
              </a:solidFill>
            </a:endParaRPr>
          </a:p>
        </p:txBody>
      </p:sp>
      <p:pic>
        <p:nvPicPr>
          <p:cNvPr id="4" name="Picture 3"/>
          <p:cNvPicPr>
            <a:picLocks noChangeAspect="1"/>
          </p:cNvPicPr>
          <p:nvPr/>
        </p:nvPicPr>
        <p:blipFill>
          <a:blip r:embed="rId2"/>
          <a:stretch>
            <a:fillRect/>
          </a:stretch>
        </p:blipFill>
        <p:spPr>
          <a:xfrm>
            <a:off x="228600" y="1417638"/>
            <a:ext cx="8610600" cy="521176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6">
                    <a:lumMod val="75000"/>
                  </a:schemeClr>
                </a:solidFill>
                <a:latin typeface="Arial Black" panose="020B0A04020102020204" pitchFamily="34" charset="0"/>
              </a:rPr>
              <a:t>CCH </a:t>
            </a:r>
            <a:r>
              <a:rPr lang="en-US" dirty="0">
                <a:solidFill>
                  <a:schemeClr val="accent6">
                    <a:lumMod val="75000"/>
                  </a:schemeClr>
                </a:solidFill>
                <a:latin typeface="Arial Black" panose="020B0A04020102020204" pitchFamily="34" charset="0"/>
              </a:rPr>
              <a:t>COLLEGE WEBSITE </a:t>
            </a:r>
            <a:br>
              <a:rPr lang="en-US" dirty="0">
                <a:solidFill>
                  <a:schemeClr val="accent6">
                    <a:lumMod val="75000"/>
                  </a:schemeClr>
                </a:solidFill>
                <a:latin typeface="Arial Black" panose="020B0A04020102020204" pitchFamily="34" charset="0"/>
              </a:rPr>
            </a:br>
            <a:r>
              <a:rPr lang="en-US" dirty="0">
                <a:solidFill>
                  <a:schemeClr val="accent6">
                    <a:lumMod val="75000"/>
                  </a:schemeClr>
                </a:solidFill>
                <a:latin typeface="Arial Black" panose="020B0A04020102020204" pitchFamily="34" charset="0"/>
              </a:rPr>
              <a:t>LIBRARY PAGE</a:t>
            </a:r>
            <a:endParaRPr lang="en-US" dirty="0">
              <a:solidFill>
                <a:schemeClr val="accent6">
                  <a:lumMod val="75000"/>
                </a:schemeClr>
              </a:solidFill>
            </a:endParaRPr>
          </a:p>
        </p:txBody>
      </p:sp>
      <p:pic>
        <p:nvPicPr>
          <p:cNvPr id="3" name="Picture 2"/>
          <p:cNvPicPr>
            <a:picLocks noChangeAspect="1"/>
          </p:cNvPicPr>
          <p:nvPr/>
        </p:nvPicPr>
        <p:blipFill>
          <a:blip r:embed="rId2"/>
          <a:stretch>
            <a:fillRect/>
          </a:stretch>
        </p:blipFill>
        <p:spPr>
          <a:xfrm>
            <a:off x="304800" y="1524000"/>
            <a:ext cx="8534399" cy="4876800"/>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3"/>
                </a:solidFill>
                <a:latin typeface="Arial Black" panose="020B0A04020102020204" pitchFamily="34" charset="0"/>
              </a:rPr>
              <a:t>CCT </a:t>
            </a:r>
            <a:r>
              <a:rPr lang="en-US" dirty="0">
                <a:solidFill>
                  <a:schemeClr val="accent3"/>
                </a:solidFill>
                <a:latin typeface="Arial Black" panose="020B0A04020102020204" pitchFamily="34" charset="0"/>
              </a:rPr>
              <a:t>COLLEGE WEBSITE </a:t>
            </a:r>
            <a:br>
              <a:rPr lang="en-US" dirty="0">
                <a:solidFill>
                  <a:schemeClr val="accent3"/>
                </a:solidFill>
                <a:latin typeface="Arial Black" panose="020B0A04020102020204" pitchFamily="34" charset="0"/>
              </a:rPr>
            </a:br>
            <a:r>
              <a:rPr lang="en-US" dirty="0">
                <a:solidFill>
                  <a:schemeClr val="accent3"/>
                </a:solidFill>
                <a:latin typeface="Arial Black" panose="020B0A04020102020204" pitchFamily="34" charset="0"/>
              </a:rPr>
              <a:t>LIBRARY PAGE</a:t>
            </a:r>
            <a:endParaRPr lang="en-US" dirty="0">
              <a:solidFill>
                <a:schemeClr val="accent3"/>
              </a:solidFill>
            </a:endParaRPr>
          </a:p>
        </p:txBody>
      </p:sp>
      <p:pic>
        <p:nvPicPr>
          <p:cNvPr id="4" name="Picture 3"/>
          <p:cNvPicPr>
            <a:picLocks noChangeAspect="1"/>
          </p:cNvPicPr>
          <p:nvPr/>
        </p:nvPicPr>
        <p:blipFill>
          <a:blip r:embed="rId2"/>
          <a:stretch>
            <a:fillRect/>
          </a:stretch>
        </p:blipFill>
        <p:spPr>
          <a:xfrm>
            <a:off x="381000" y="1417638"/>
            <a:ext cx="8382000" cy="5211762"/>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00B050"/>
                </a:solidFill>
                <a:latin typeface="Algerian" panose="04020705040A02060702" pitchFamily="82" charset="0"/>
              </a:rPr>
              <a:t>LIBRARY NEWSLETTERS</a:t>
            </a:r>
            <a:endParaRPr lang="en-US" sz="5400" b="1" dirty="0">
              <a:solidFill>
                <a:srgbClr val="00B050"/>
              </a:solidFill>
              <a:latin typeface="Algerian" panose="04020705040A02060702" pitchFamily="82" charset="0"/>
            </a:endParaRPr>
          </a:p>
        </p:txBody>
      </p:sp>
      <p:pic>
        <p:nvPicPr>
          <p:cNvPr id="5" name="Picture 4"/>
          <p:cNvPicPr>
            <a:picLocks noChangeAspect="1"/>
          </p:cNvPicPr>
          <p:nvPr/>
        </p:nvPicPr>
        <p:blipFill>
          <a:blip r:embed="rId2"/>
          <a:stretch>
            <a:fillRect/>
          </a:stretch>
        </p:blipFill>
        <p:spPr>
          <a:xfrm>
            <a:off x="457200" y="1295400"/>
            <a:ext cx="8458200" cy="5181600"/>
          </a:xfrm>
          <a:prstGeom prst="rect">
            <a:avLst/>
          </a:prstGeom>
          <a:ln w="76200">
            <a:solidFill>
              <a:srgbClr val="00B050"/>
            </a:solidFill>
          </a:ln>
        </p:spPr>
      </p:pic>
    </p:spTree>
    <p:extLst>
      <p:ext uri="{BB962C8B-B14F-4D97-AF65-F5344CB8AC3E}">
        <p14:creationId xmlns:p14="http://schemas.microsoft.com/office/powerpoint/2010/main" val="2212827899"/>
      </p:ext>
    </p:extLst>
  </p:cSld>
  <p:clrMapOvr>
    <a:masterClrMapping/>
  </p:clrMapOvr>
  <p:transition advTm="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0070C0"/>
                </a:solidFill>
                <a:latin typeface="Algerian" panose="04020705040A02060702" pitchFamily="82" charset="0"/>
              </a:rPr>
              <a:t>SALIENT FEATURES OF LIBRARIES</a:t>
            </a:r>
            <a:endParaRPr lang="en-US" sz="4000" b="1" dirty="0">
              <a:solidFill>
                <a:srgbClr val="0070C0"/>
              </a:solidFill>
              <a:latin typeface="Algerian" panose="04020705040A02060702" pitchFamily="82" charset="0"/>
            </a:endParaRPr>
          </a:p>
        </p:txBody>
      </p:sp>
      <p:sp>
        <p:nvSpPr>
          <p:cNvPr id="10" name="Rectangle 9"/>
          <p:cNvSpPr/>
          <p:nvPr/>
        </p:nvSpPr>
        <p:spPr>
          <a:xfrm>
            <a:off x="304800" y="1295400"/>
            <a:ext cx="8458200" cy="5386090"/>
          </a:xfrm>
          <a:prstGeom prst="rect">
            <a:avLst/>
          </a:prstGeom>
        </p:spPr>
        <p:txBody>
          <a:bodyPr wrap="square">
            <a:spAutoFit/>
          </a:bodyPr>
          <a:lstStyle/>
          <a:p>
            <a:pPr>
              <a:lnSpc>
                <a:spcPct val="115000"/>
              </a:lnSpc>
            </a:pPr>
            <a:r>
              <a:rPr lang="en-IN" b="1" dirty="0">
                <a:latin typeface="Calibri" panose="020F0502020204030204" charset="0"/>
                <a:ea typeface="SimSun" panose="02010600030101010101" pitchFamily="2" charset="-122"/>
                <a:cs typeface="Calibri" panose="020F0502020204030204" charset="0"/>
              </a:rPr>
              <a:t>1</a:t>
            </a:r>
            <a:r>
              <a:rPr lang="en-IN" sz="2000" b="1" dirty="0">
                <a:latin typeface="Calibri" panose="020F0502020204030204" charset="0"/>
                <a:ea typeface="SimSun" panose="02010600030101010101" pitchFamily="2" charset="-122"/>
                <a:cs typeface="Calibri" panose="020F0502020204030204" charset="0"/>
              </a:rPr>
              <a:t>.  LIBRARY COLLECTION INCLUDES REFERENCE BOOKS/</a:t>
            </a:r>
            <a:r>
              <a:rPr lang="en-US" sz="2000" b="1" dirty="0">
                <a:latin typeface="Calibri" panose="020F0502020204030204" charset="0"/>
                <a:ea typeface="SimSun" panose="02010600030101010101" pitchFamily="2" charset="-122"/>
                <a:cs typeface="Calibri" panose="020F0502020204030204" charset="0"/>
              </a:rPr>
              <a:t> RARE BOOKS /COMPETITION BOOKS /GENERAL READING BOOKS and SUBJECT BOOKS</a:t>
            </a:r>
            <a:br>
              <a:rPr lang="en-US" sz="2000" b="1" dirty="0">
                <a:latin typeface="Calibri" panose="020F0502020204030204" charset="0"/>
                <a:ea typeface="SimSun" panose="02010600030101010101" pitchFamily="2" charset="-122"/>
                <a:cs typeface="Calibri" panose="020F0502020204030204" charset="0"/>
              </a:rPr>
            </a:br>
            <a:r>
              <a:rPr lang="en-IN" sz="2000" b="1" dirty="0">
                <a:latin typeface="Calibri" panose="020F0502020204030204" charset="0"/>
                <a:ea typeface="SimSun" panose="02010600030101010101" pitchFamily="2" charset="-122"/>
                <a:cs typeface="Calibri" panose="020F0502020204030204" charset="0"/>
              </a:rPr>
              <a:t> 2. LIBRARY COLLECTION  -  CLASSIFIED AND BAR-CODED </a:t>
            </a:r>
            <a:br>
              <a:rPr lang="en-IN" sz="2000" b="1" dirty="0">
                <a:latin typeface="Calibri" panose="020F0502020204030204" charset="0"/>
                <a:ea typeface="SimSun" panose="02010600030101010101" pitchFamily="2" charset="-122"/>
                <a:cs typeface="Calibri" panose="020F0502020204030204" charset="0"/>
              </a:rPr>
            </a:br>
            <a:r>
              <a:rPr lang="en-IN" sz="2000" b="1" dirty="0">
                <a:latin typeface="Calibri" panose="020F0502020204030204" charset="0"/>
                <a:ea typeface="SimSun" panose="02010600030101010101" pitchFamily="2" charset="-122"/>
                <a:cs typeface="Calibri" panose="020F0502020204030204" charset="0"/>
              </a:rPr>
              <a:t>3. SHELVING OF BOOKS IN CLASSIFIED ORDER AS PER DDC</a:t>
            </a:r>
            <a:br>
              <a:rPr lang="en-IN" sz="2000" b="1" dirty="0">
                <a:latin typeface="Calibri" panose="020F0502020204030204" charset="0"/>
                <a:ea typeface="SimSun" panose="02010600030101010101" pitchFamily="2" charset="-122"/>
                <a:cs typeface="Calibri" panose="020F0502020204030204" charset="0"/>
              </a:rPr>
            </a:br>
            <a:r>
              <a:rPr lang="en-IN" sz="2000" b="1" dirty="0">
                <a:latin typeface="Calibri" panose="020F0502020204030204" charset="0"/>
                <a:ea typeface="SimSun" panose="02010600030101010101" pitchFamily="2" charset="-122"/>
                <a:cs typeface="Calibri" panose="020F0502020204030204" charset="0"/>
              </a:rPr>
              <a:t>4. COMPUTERIZED CIRCULATION                      </a:t>
            </a:r>
            <a:r>
              <a:rPr lang="en-US" sz="2000" b="1" dirty="0">
                <a:latin typeface="Calibri" panose="020F0502020204030204" charset="0"/>
                <a:ea typeface="SimSun" panose="02010600030101010101" pitchFamily="2" charset="-122"/>
                <a:cs typeface="Calibri" panose="020F0502020204030204" charset="0"/>
              </a:rPr>
              <a:t/>
            </a:r>
            <a:br>
              <a:rPr lang="en-US" sz="2000" b="1" dirty="0">
                <a:latin typeface="Calibri" panose="020F0502020204030204" charset="0"/>
                <a:ea typeface="SimSun" panose="02010600030101010101" pitchFamily="2" charset="-122"/>
                <a:cs typeface="Calibri" panose="020F0502020204030204" charset="0"/>
              </a:rPr>
            </a:br>
            <a:r>
              <a:rPr lang="en-IN" sz="2000" b="1" dirty="0">
                <a:latin typeface="Calibri" panose="020F0502020204030204" charset="0"/>
                <a:ea typeface="SimSun" panose="02010600030101010101" pitchFamily="2" charset="-122"/>
                <a:cs typeface="Calibri" panose="020F0502020204030204" charset="0"/>
              </a:rPr>
              <a:t>5. WEBOPAC  - ON LIBRARY PREMISES AND REMOTE  </a:t>
            </a:r>
            <a:r>
              <a:rPr lang="en-US" sz="2000" b="1" dirty="0">
                <a:latin typeface="Calibri" panose="020F0502020204030204" charset="0"/>
                <a:ea typeface="SimSun" panose="02010600030101010101" pitchFamily="2" charset="-122"/>
                <a:cs typeface="Calibri" panose="020F0502020204030204" charset="0"/>
              </a:rPr>
              <a:t/>
            </a:r>
            <a:br>
              <a:rPr lang="en-US" sz="2000" b="1" dirty="0">
                <a:latin typeface="Calibri" panose="020F0502020204030204" charset="0"/>
                <a:ea typeface="SimSun" panose="02010600030101010101" pitchFamily="2" charset="-122"/>
                <a:cs typeface="Calibri" panose="020F0502020204030204" charset="0"/>
              </a:rPr>
            </a:br>
            <a:r>
              <a:rPr lang="en-IN" sz="2000" b="1" dirty="0">
                <a:latin typeface="Calibri" panose="020F0502020204030204" charset="0"/>
                <a:ea typeface="SimSun" panose="02010600030101010101" pitchFamily="2" charset="-122"/>
                <a:cs typeface="Calibri" panose="020F0502020204030204" charset="0"/>
              </a:rPr>
              <a:t>6. E RESOURCES ACCESS  -    ON LIBRARY PREMISES AND REMOTE </a:t>
            </a:r>
            <a:r>
              <a:rPr lang="en-US" sz="2000" b="1" dirty="0">
                <a:latin typeface="Calibri" panose="020F0502020204030204" charset="0"/>
                <a:ea typeface="SimSun" panose="02010600030101010101" pitchFamily="2" charset="-122"/>
                <a:cs typeface="Calibri" panose="020F0502020204030204" charset="0"/>
              </a:rPr>
              <a:t/>
            </a:r>
            <a:br>
              <a:rPr lang="en-US" sz="2000" b="1" dirty="0">
                <a:latin typeface="Calibri" panose="020F0502020204030204" charset="0"/>
                <a:ea typeface="SimSun" panose="02010600030101010101" pitchFamily="2" charset="-122"/>
                <a:cs typeface="Calibri" panose="020F0502020204030204" charset="0"/>
              </a:rPr>
            </a:br>
            <a:r>
              <a:rPr lang="en-US" sz="2000" b="1" dirty="0">
                <a:latin typeface="Calibri" panose="020F0502020204030204" charset="0"/>
                <a:ea typeface="SimSun" panose="02010600030101010101" pitchFamily="2" charset="-122"/>
                <a:cs typeface="Calibri" panose="020F0502020204030204" charset="0"/>
              </a:rPr>
              <a:t>7. AVAILABILITY OF OLD QUESTION PAPERS</a:t>
            </a:r>
            <a:endParaRPr lang="en-US" sz="1200" dirty="0">
              <a:latin typeface="Calibri" panose="020F0502020204030204" charset="0"/>
              <a:ea typeface="SimSun" panose="02010600030101010101" pitchFamily="2" charset="-122"/>
            </a:endParaRPr>
          </a:p>
          <a:p>
            <a:r>
              <a:rPr lang="en-US" sz="2000" b="1" dirty="0">
                <a:latin typeface="Calibri" panose="020F0502020204030204" charset="0"/>
                <a:ea typeface="SimSun" panose="02010600030101010101" pitchFamily="2" charset="-122"/>
              </a:rPr>
              <a:t>8. PTU SYLLABI OF ALL </a:t>
            </a:r>
            <a:r>
              <a:rPr lang="en-US" sz="2000" b="1" dirty="0" smtClean="0">
                <a:latin typeface="Calibri" panose="020F0502020204030204" charset="0"/>
                <a:ea typeface="SimSun" panose="02010600030101010101" pitchFamily="2" charset="-122"/>
              </a:rPr>
              <a:t>CLASSES</a:t>
            </a:r>
          </a:p>
          <a:p>
            <a:r>
              <a:rPr lang="en-US" sz="2000" b="1" dirty="0"/>
              <a:t>9. REGULAR </a:t>
            </a:r>
            <a:r>
              <a:rPr lang="en-IN" sz="2000" b="1" dirty="0"/>
              <a:t>WEEDING OUT OLD EDITION/TORN/MUTILATED / OUT OF SYLLABUS BOOKS </a:t>
            </a:r>
            <a:r>
              <a:rPr lang="en-US" sz="2000" b="1" dirty="0"/>
              <a:t/>
            </a:r>
            <a:br>
              <a:rPr lang="en-US" sz="2000" b="1" dirty="0"/>
            </a:br>
            <a:r>
              <a:rPr lang="en-IN" sz="2000" b="1" dirty="0"/>
              <a:t>10. REPROGRAPHIC AND SCANNING FACILITY</a:t>
            </a:r>
            <a:endParaRPr lang="en-US" sz="2000" dirty="0"/>
          </a:p>
          <a:p>
            <a:r>
              <a:rPr lang="en-IN" sz="2000" b="1" dirty="0"/>
              <a:t>11. REPOSITORY OF PRESS CLIPPINGS SINCE 2001</a:t>
            </a:r>
            <a:br>
              <a:rPr lang="en-IN" sz="2000" b="1" dirty="0"/>
            </a:br>
            <a:r>
              <a:rPr lang="en-IN" sz="2000" b="1" dirty="0"/>
              <a:t>12. BOOK BANK FACILITY</a:t>
            </a:r>
            <a:endParaRPr lang="en-US" sz="2000" dirty="0"/>
          </a:p>
          <a:p>
            <a:r>
              <a:rPr lang="en-IN" sz="2000" b="1" dirty="0"/>
              <a:t>13. SCANNED LIBRARY </a:t>
            </a:r>
            <a:r>
              <a:rPr lang="en-IN" sz="2000" b="1" dirty="0" smtClean="0"/>
              <a:t>ENTRY/EXIT</a:t>
            </a:r>
          </a:p>
          <a:p>
            <a:r>
              <a:rPr lang="en-IN" sz="2000" b="1" dirty="0" smtClean="0"/>
              <a:t>14. REGULAR DISPLAY OF NEW ARRIVALS</a:t>
            </a:r>
            <a:endParaRPr lang="en-US" sz="2000" dirty="0"/>
          </a:p>
        </p:txBody>
      </p:sp>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54163"/>
          </a:xfrm>
        </p:spPr>
        <p:txBody>
          <a:bodyPr>
            <a:normAutofit fontScale="90000"/>
          </a:bodyPr>
          <a:lstStyle/>
          <a:p>
            <a:r>
              <a:rPr lang="en-US" sz="3600" b="1" dirty="0">
                <a:effectLst>
                  <a:glow rad="63500">
                    <a:schemeClr val="accent5">
                      <a:satMod val="175000"/>
                      <a:alpha val="40000"/>
                    </a:schemeClr>
                  </a:glow>
                  <a:outerShdw blurRad="50800" dist="38100" dir="10800000" algn="r">
                    <a:srgbClr val="000000">
                      <a:alpha val="40000"/>
                    </a:srgbClr>
                  </a:outerShdw>
                </a:effectLst>
              </a:rPr>
              <a:t>LIBRARY AUTOMATION USING INTEGRATED LIBRARY MANAGEMENT SYSTEM (ILMS)</a:t>
            </a:r>
            <a:r>
              <a:rPr lang="en-US" dirty="0"/>
              <a:t/>
            </a:r>
            <a:br>
              <a:rPr lang="en-US" dirty="0"/>
            </a:br>
            <a:r>
              <a:rPr lang="en-US" sz="3600" dirty="0" smtClean="0"/>
              <a:t>LIBRARY SOFTWARE INTERFACE</a:t>
            </a:r>
            <a:endParaRPr lang="en-US" sz="3600" dirty="0"/>
          </a:p>
        </p:txBody>
      </p:sp>
      <p:sp>
        <p:nvSpPr>
          <p:cNvPr id="4" name="Rectangle 3"/>
          <p:cNvSpPr/>
          <p:nvPr/>
        </p:nvSpPr>
        <p:spPr>
          <a:xfrm rot="10800000" flipV="1">
            <a:off x="2343150" y="4953000"/>
            <a:ext cx="4457700" cy="1892826"/>
          </a:xfrm>
          <a:prstGeom prst="rect">
            <a:avLst/>
          </a:prstGeom>
        </p:spPr>
        <p:txBody>
          <a:bodyPr wrap="square">
            <a:spAutoFit/>
          </a:bodyPr>
          <a:lstStyle/>
          <a:p>
            <a:pPr algn="ctr">
              <a:lnSpc>
                <a:spcPct val="115000"/>
              </a:lnSpc>
              <a:spcAft>
                <a:spcPts val="1000"/>
              </a:spcAft>
            </a:pPr>
            <a:r>
              <a:rPr lang="en-US" sz="2000" b="1" dirty="0">
                <a:solidFill>
                  <a:srgbClr val="002060"/>
                </a:solidFill>
                <a:latin typeface="Calibri" panose="020F0502020204030204" charset="0"/>
                <a:ea typeface="SimSun" panose="02010600030101010101" pitchFamily="2" charset="-122"/>
                <a:cs typeface="Calibri" panose="020F0502020204030204" charset="0"/>
              </a:rPr>
              <a:t>Works on Cloud</a:t>
            </a:r>
            <a:endParaRPr lang="en-US" sz="2000" dirty="0">
              <a:latin typeface="Calibri" panose="020F0502020204030204" charset="0"/>
              <a:ea typeface="SimSun" panose="02010600030101010101" pitchFamily="2" charset="-122"/>
            </a:endParaRPr>
          </a:p>
          <a:p>
            <a:pPr algn="ctr">
              <a:lnSpc>
                <a:spcPct val="115000"/>
              </a:lnSpc>
              <a:spcAft>
                <a:spcPts val="1000"/>
              </a:spcAft>
            </a:pPr>
            <a:r>
              <a:rPr lang="en-US" sz="2000" b="1" dirty="0">
                <a:solidFill>
                  <a:srgbClr val="002060"/>
                </a:solidFill>
                <a:latin typeface="Calibri" panose="020F0502020204030204" charset="0"/>
                <a:ea typeface="SimSun" panose="02010600030101010101" pitchFamily="2" charset="-122"/>
                <a:cs typeface="Calibri" panose="020F0502020204030204" charset="0"/>
              </a:rPr>
              <a:t>URL : </a:t>
            </a:r>
            <a:r>
              <a:rPr lang="en-US" sz="2000" b="1" u="sng" dirty="0">
                <a:solidFill>
                  <a:srgbClr val="0000FF"/>
                </a:solidFill>
                <a:latin typeface="Calibri" panose="020F0502020204030204" charset="0"/>
                <a:ea typeface="SimSun" panose="02010600030101010101" pitchFamily="2" charset="-122"/>
                <a:cs typeface="Calibri" panose="020F0502020204030204" charset="0"/>
                <a:hlinkClick r:id="rId2"/>
              </a:rPr>
              <a:t>http://cgclib.lsease.in/</a:t>
            </a:r>
            <a:endParaRPr lang="en-US" sz="2000" dirty="0">
              <a:latin typeface="Calibri" panose="020F0502020204030204" charset="0"/>
              <a:ea typeface="SimSun" panose="02010600030101010101" pitchFamily="2" charset="-122"/>
            </a:endParaRPr>
          </a:p>
          <a:p>
            <a:pPr algn="ctr">
              <a:lnSpc>
                <a:spcPct val="115000"/>
              </a:lnSpc>
              <a:spcAft>
                <a:spcPts val="1000"/>
              </a:spcAft>
            </a:pPr>
            <a:r>
              <a:rPr lang="en-US" sz="2000" b="1" dirty="0">
                <a:solidFill>
                  <a:srgbClr val="002060"/>
                </a:solidFill>
                <a:latin typeface="Calibri" panose="020F0502020204030204" charset="0"/>
                <a:ea typeface="SimSun" panose="02010600030101010101" pitchFamily="2" charset="-122"/>
                <a:cs typeface="Calibri" panose="020F0502020204030204" charset="0"/>
              </a:rPr>
              <a:t>WEBOPAC with Remote Access</a:t>
            </a:r>
            <a:endParaRPr lang="en-US" sz="2000" dirty="0">
              <a:latin typeface="Calibri" panose="020F0502020204030204" charset="0"/>
              <a:ea typeface="SimSun" panose="02010600030101010101" pitchFamily="2" charset="-122"/>
            </a:endParaRPr>
          </a:p>
          <a:p>
            <a:pPr algn="ctr">
              <a:lnSpc>
                <a:spcPct val="115000"/>
              </a:lnSpc>
            </a:pPr>
            <a:r>
              <a:rPr lang="en-US" sz="2000" b="1" dirty="0">
                <a:solidFill>
                  <a:srgbClr val="002060"/>
                </a:solidFill>
                <a:latin typeface="Calibri" panose="020F0502020204030204" charset="0"/>
                <a:ea typeface="Calibri" panose="020F0502020204030204" charset="0"/>
                <a:cs typeface="Calibri" panose="020F0502020204030204" charset="0"/>
              </a:rPr>
              <a:t>URL : </a:t>
            </a:r>
            <a:r>
              <a:rPr lang="en-US" sz="2000" b="1" u="sng" dirty="0">
                <a:solidFill>
                  <a:srgbClr val="0000FF"/>
                </a:solidFill>
                <a:latin typeface="Calibri" panose="020F0502020204030204" charset="0"/>
                <a:ea typeface="Calibri" panose="020F0502020204030204" charset="0"/>
                <a:cs typeface="Calibri" panose="020F0502020204030204" charset="0"/>
                <a:hlinkClick r:id="rId2"/>
              </a:rPr>
              <a:t>http://cgcopac.lsease.in/</a:t>
            </a:r>
            <a:endParaRPr lang="en-US" sz="2000" dirty="0">
              <a:effectLst/>
              <a:latin typeface="Calibri" panose="020F0502020204030204" charset="0"/>
              <a:ea typeface="Calibri" panose="020F0502020204030204" charset="0"/>
            </a:endParaRPr>
          </a:p>
        </p:txBody>
      </p:sp>
      <p:pic>
        <p:nvPicPr>
          <p:cNvPr id="5" name="Picture 4"/>
          <p:cNvPicPr>
            <a:picLocks noChangeAspect="1"/>
          </p:cNvPicPr>
          <p:nvPr/>
        </p:nvPicPr>
        <p:blipFill>
          <a:blip r:embed="rId3"/>
          <a:stretch>
            <a:fillRect/>
          </a:stretch>
        </p:blipFill>
        <p:spPr>
          <a:xfrm>
            <a:off x="457200" y="1752600"/>
            <a:ext cx="8079740" cy="3200400"/>
          </a:xfrm>
          <a:prstGeom prst="rect">
            <a:avLst/>
          </a:prstGeom>
        </p:spPr>
      </p:pic>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fontScale="90000"/>
          </a:bodyPr>
          <a:lstStyle/>
          <a:p>
            <a:pPr lvl="0" algn="l">
              <a:spcBef>
                <a:spcPts val="0"/>
              </a:spcBef>
            </a:pPr>
            <a:r>
              <a:rPr lang="en-IN" sz="6000" b="1" dirty="0" smtClean="0">
                <a:solidFill>
                  <a:srgbClr val="8064A2">
                    <a:lumMod val="50000"/>
                  </a:srgbClr>
                </a:solidFill>
                <a:latin typeface="Aharoni" pitchFamily="2" charset="-79"/>
                <a:ea typeface="+mn-ea"/>
                <a:cs typeface="Aharoni" pitchFamily="2" charset="-79"/>
              </a:rPr>
              <a:t>          </a:t>
            </a:r>
            <a:r>
              <a:rPr lang="en-IN" sz="6000" b="1" u="sng" dirty="0" smtClean="0">
                <a:solidFill>
                  <a:srgbClr val="8064A2">
                    <a:lumMod val="50000"/>
                  </a:srgbClr>
                </a:solidFill>
                <a:latin typeface="Aharoni" pitchFamily="2" charset="-79"/>
                <a:ea typeface="+mn-ea"/>
                <a:cs typeface="Aharoni" pitchFamily="2" charset="-79"/>
              </a:rPr>
              <a:t>OBJECTIVES</a:t>
            </a:r>
            <a:r>
              <a:rPr lang="en-IN" sz="5400" b="1" u="sng" dirty="0">
                <a:solidFill>
                  <a:srgbClr val="8064A2">
                    <a:lumMod val="50000"/>
                  </a:srgbClr>
                </a:solidFill>
                <a:latin typeface="Aharoni" pitchFamily="2" charset="-79"/>
                <a:ea typeface="+mn-ea"/>
                <a:cs typeface="Aharoni" pitchFamily="2" charset="-79"/>
              </a:rPr>
              <a:t/>
            </a:r>
            <a:br>
              <a:rPr lang="en-IN" sz="5400" b="1" u="sng" dirty="0">
                <a:solidFill>
                  <a:srgbClr val="8064A2">
                    <a:lumMod val="50000"/>
                  </a:srgbClr>
                </a:solidFill>
                <a:latin typeface="Aharoni" pitchFamily="2" charset="-79"/>
                <a:ea typeface="+mn-ea"/>
                <a:cs typeface="Aharoni" pitchFamily="2" charset="-79"/>
              </a:rPr>
            </a:br>
            <a:r>
              <a:rPr lang="en-IN" sz="2800" dirty="0">
                <a:solidFill>
                  <a:srgbClr val="0070C0"/>
                </a:solidFill>
                <a:latin typeface="Arial Narrow" panose="020B0606020202030204" pitchFamily="34" charset="0"/>
                <a:ea typeface="+mn-ea"/>
                <a:cs typeface="+mn-cs"/>
              </a:rPr>
              <a:t>1) To establish a readers’ community to strengthen the goals.</a:t>
            </a:r>
            <a:br>
              <a:rPr lang="en-IN" sz="2800" dirty="0">
                <a:solidFill>
                  <a:srgbClr val="0070C0"/>
                </a:solidFill>
                <a:latin typeface="Arial Narrow" panose="020B0606020202030204" pitchFamily="34" charset="0"/>
                <a:ea typeface="+mn-ea"/>
                <a:cs typeface="+mn-cs"/>
              </a:rPr>
            </a:br>
            <a:r>
              <a:rPr lang="en-IN" sz="2800" dirty="0">
                <a:solidFill>
                  <a:srgbClr val="0070C0"/>
                </a:solidFill>
                <a:latin typeface="Arial Narrow" panose="020B0606020202030204" pitchFamily="34" charset="0"/>
                <a:ea typeface="+mn-ea"/>
                <a:cs typeface="+mn-cs"/>
              </a:rPr>
              <a:t>2)To organize orientation programmes for users to keep them aware of the information society.</a:t>
            </a:r>
            <a:br>
              <a:rPr lang="en-IN" sz="2800" dirty="0">
                <a:solidFill>
                  <a:srgbClr val="0070C0"/>
                </a:solidFill>
                <a:latin typeface="Arial Narrow" panose="020B0606020202030204" pitchFamily="34" charset="0"/>
                <a:ea typeface="+mn-ea"/>
                <a:cs typeface="+mn-cs"/>
              </a:rPr>
            </a:br>
            <a:r>
              <a:rPr lang="en-IN" sz="2800" dirty="0">
                <a:solidFill>
                  <a:srgbClr val="0070C0"/>
                </a:solidFill>
                <a:latin typeface="Arial Narrow" panose="020B0606020202030204" pitchFamily="34" charset="0"/>
                <a:ea typeface="+mn-ea"/>
                <a:cs typeface="+mn-cs"/>
              </a:rPr>
              <a:t>3) To promote the values and skills amongst the students.</a:t>
            </a:r>
            <a:br>
              <a:rPr lang="en-IN" sz="2800" dirty="0">
                <a:solidFill>
                  <a:srgbClr val="0070C0"/>
                </a:solidFill>
                <a:latin typeface="Arial Narrow" panose="020B0606020202030204" pitchFamily="34" charset="0"/>
                <a:ea typeface="+mn-ea"/>
                <a:cs typeface="+mn-cs"/>
              </a:rPr>
            </a:br>
            <a:r>
              <a:rPr lang="en-IN" sz="2800" dirty="0">
                <a:solidFill>
                  <a:srgbClr val="0070C0"/>
                </a:solidFill>
                <a:latin typeface="Arial Narrow" panose="020B0606020202030204" pitchFamily="34" charset="0"/>
                <a:ea typeface="+mn-ea"/>
                <a:cs typeface="+mn-cs"/>
              </a:rPr>
              <a:t>4)To maintain a balanced and organized collection of high-quality materials and provide professional assistance to all users.</a:t>
            </a:r>
            <a:br>
              <a:rPr lang="en-IN" sz="2800" dirty="0">
                <a:solidFill>
                  <a:srgbClr val="0070C0"/>
                </a:solidFill>
                <a:latin typeface="Arial Narrow" panose="020B0606020202030204" pitchFamily="34" charset="0"/>
                <a:ea typeface="+mn-ea"/>
                <a:cs typeface="+mn-cs"/>
              </a:rPr>
            </a:br>
            <a:r>
              <a:rPr lang="en-IN" sz="2800" dirty="0">
                <a:solidFill>
                  <a:srgbClr val="0070C0"/>
                </a:solidFill>
                <a:latin typeface="Arial Narrow" panose="020B0606020202030204" pitchFamily="34" charset="0"/>
                <a:ea typeface="+mn-ea"/>
                <a:cs typeface="+mn-cs"/>
              </a:rPr>
              <a:t>5) To provide access to information located elsewhere.</a:t>
            </a:r>
            <a:br>
              <a:rPr lang="en-IN" sz="2800" dirty="0">
                <a:solidFill>
                  <a:srgbClr val="0070C0"/>
                </a:solidFill>
                <a:latin typeface="Arial Narrow" panose="020B0606020202030204" pitchFamily="34" charset="0"/>
                <a:ea typeface="+mn-ea"/>
                <a:cs typeface="+mn-cs"/>
              </a:rPr>
            </a:br>
            <a:r>
              <a:rPr lang="en-IN" sz="2800" dirty="0">
                <a:solidFill>
                  <a:srgbClr val="0070C0"/>
                </a:solidFill>
                <a:latin typeface="Arial Narrow" panose="020B0606020202030204" pitchFamily="34" charset="0"/>
                <a:ea typeface="+mn-ea"/>
                <a:cs typeface="+mn-cs"/>
              </a:rPr>
              <a:t>6)To educate users in developing information-gathering skills, including accessing, evaluating, and using various information sources.</a:t>
            </a:r>
            <a:br>
              <a:rPr lang="en-IN" sz="2800" dirty="0">
                <a:solidFill>
                  <a:srgbClr val="0070C0"/>
                </a:solidFill>
                <a:latin typeface="Arial Narrow" panose="020B0606020202030204" pitchFamily="34" charset="0"/>
                <a:ea typeface="+mn-ea"/>
                <a:cs typeface="+mn-cs"/>
              </a:rPr>
            </a:br>
            <a:r>
              <a:rPr lang="en-IN" sz="2800" dirty="0">
                <a:solidFill>
                  <a:srgbClr val="0070C0"/>
                </a:solidFill>
                <a:latin typeface="Arial Narrow" panose="020B0606020202030204" pitchFamily="34" charset="0"/>
                <a:ea typeface="+mn-ea"/>
                <a:cs typeface="+mn-cs"/>
              </a:rPr>
              <a:t>7)To promote technological competence by providing access to information available in non-print formats.</a:t>
            </a:r>
            <a:br>
              <a:rPr lang="en-IN" sz="2800" dirty="0">
                <a:solidFill>
                  <a:srgbClr val="0070C0"/>
                </a:solidFill>
                <a:latin typeface="Arial Narrow" panose="020B0606020202030204" pitchFamily="34" charset="0"/>
                <a:ea typeface="+mn-ea"/>
                <a:cs typeface="+mn-cs"/>
              </a:rPr>
            </a:br>
            <a:endParaRPr lang="en-US" dirty="0"/>
          </a:p>
        </p:txBody>
      </p:sp>
    </p:spTree>
  </p:cSld>
  <p:clrMapOvr>
    <a:masterClrMapping/>
  </p:clrMapOvr>
  <p:transition advTm="1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b="1" dirty="0" smtClean="0">
                <a:solidFill>
                  <a:srgbClr val="7030A0"/>
                </a:solidFill>
                <a:latin typeface="Algerian" panose="04020705040A02060702" pitchFamily="82" charset="0"/>
              </a:rPr>
              <a:t>LIBRARY WEBOPAC</a:t>
            </a:r>
            <a:endParaRPr lang="en-US" sz="6600" b="1" dirty="0">
              <a:solidFill>
                <a:srgbClr val="7030A0"/>
              </a:solidFill>
              <a:latin typeface="Algerian" panose="04020705040A020607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8153399" cy="50593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What is e resource | PPT"/>
          <p:cNvSpPr>
            <a:spLocks noGrp="1" noChangeAspect="1" noChangeArrowheads="1"/>
          </p:cNvSpPr>
          <p:nvPr>
            <p:ph type="title"/>
          </p:nvPr>
        </p:nvSpPr>
        <p:spPr bwMode="auto">
          <a:xfrm>
            <a:off x="457200" y="274638"/>
            <a:ext cx="8229600" cy="56689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descr="E RESOURCES – KENDRIYA VIDYALAYA BINA LIBRARY"/>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400800" cy="4338637"/>
          </a:xfrm>
          <a:prstGeom prst="rect">
            <a:avLst/>
          </a:prstGeom>
          <a:ln w="76200" cap="sq">
            <a:solidFill>
              <a:srgbClr val="FFFF00"/>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430962"/>
          </a:xfrm>
        </p:spPr>
        <p:txBody>
          <a:bodyPr>
            <a:normAutofit fontScale="90000"/>
          </a:bodyPr>
          <a:lstStyle/>
          <a:p>
            <a:pPr algn="l"/>
            <a:r>
              <a:rPr lang="en-US" sz="3200" dirty="0" smtClean="0"/>
              <a:t>            </a:t>
            </a:r>
            <a:br>
              <a:rPr lang="en-US" sz="3200" dirty="0" smtClean="0"/>
            </a:br>
            <a:r>
              <a:rPr lang="en-US" sz="3200" dirty="0" smtClean="0"/>
              <a:t>                 </a:t>
            </a:r>
            <a:br>
              <a:rPr lang="en-US" sz="3200" dirty="0" smtClean="0"/>
            </a:br>
            <a:r>
              <a:rPr lang="en-US" sz="3200" dirty="0"/>
              <a:t/>
            </a:r>
            <a:br>
              <a:rPr lang="en-US" sz="3200" dirty="0"/>
            </a:br>
            <a:r>
              <a:rPr lang="en-US" sz="3200" dirty="0" smtClean="0"/>
              <a:t/>
            </a:r>
            <a:br>
              <a:rPr lang="en-US" sz="3200" dirty="0" smtClean="0"/>
            </a:br>
            <a:r>
              <a:rPr lang="en-US" sz="3200" dirty="0" smtClean="0"/>
              <a:t> </a:t>
            </a:r>
            <a:r>
              <a:rPr lang="en-US" sz="5300" b="1" dirty="0" smtClean="0">
                <a:solidFill>
                  <a:srgbClr val="7030A0"/>
                </a:solidFill>
              </a:rPr>
              <a:t>E RESOURCES</a:t>
            </a:r>
            <a:r>
              <a:rPr lang="en-US" sz="3200" dirty="0" smtClean="0"/>
              <a:t/>
            </a:r>
            <a:br>
              <a:rPr lang="en-US" sz="3200" dirty="0" smtClean="0"/>
            </a:br>
            <a:r>
              <a:rPr lang="en-US" sz="2700" dirty="0" smtClean="0"/>
              <a:t>Number of e-books (</a:t>
            </a:r>
            <a:r>
              <a:rPr lang="en-US" sz="2700" b="1" dirty="0" smtClean="0"/>
              <a:t>WORLD E-BOOK LIBRARY</a:t>
            </a:r>
            <a:r>
              <a:rPr lang="en-US" sz="2700" dirty="0" smtClean="0"/>
              <a:t>)                  20 Lacs+</a:t>
            </a:r>
            <a:br>
              <a:rPr lang="en-US" sz="2700" dirty="0" smtClean="0"/>
            </a:br>
            <a:r>
              <a:rPr lang="en-US" sz="2700" dirty="0" smtClean="0"/>
              <a:t>Number of e-books (</a:t>
            </a:r>
            <a:r>
              <a:rPr lang="en-US" sz="2700" b="1" dirty="0" smtClean="0"/>
              <a:t>EBSCO</a:t>
            </a:r>
            <a:r>
              <a:rPr lang="en-US" sz="2700" dirty="0" smtClean="0"/>
              <a:t>)                                                      2,65,000 </a:t>
            </a:r>
            <a:r>
              <a:rPr lang="en-US" sz="2700" b="1" dirty="0"/>
              <a:t/>
            </a:r>
            <a:br>
              <a:rPr lang="en-US" sz="2700" b="1" dirty="0"/>
            </a:br>
            <a:r>
              <a:rPr lang="en-US" sz="2700" dirty="0" smtClean="0"/>
              <a:t> NDL Membership E-BOOKs                                                         45 Lacs+</a:t>
            </a:r>
            <a:br>
              <a:rPr lang="en-US" sz="2700" dirty="0" smtClean="0"/>
            </a:br>
            <a:r>
              <a:rPr lang="en-US" sz="2700" dirty="0" smtClean="0"/>
              <a:t>Number of e-journals(</a:t>
            </a:r>
            <a:r>
              <a:rPr lang="en-US" sz="2700" b="1" dirty="0" smtClean="0"/>
              <a:t>DELNET</a:t>
            </a:r>
            <a:r>
              <a:rPr lang="en-US" sz="2700" dirty="0" smtClean="0"/>
              <a:t>)                                                    4500+</a:t>
            </a:r>
            <a:br>
              <a:rPr lang="en-US" sz="2700" dirty="0" smtClean="0"/>
            </a:br>
            <a:r>
              <a:rPr lang="en-US" sz="2700" dirty="0" smtClean="0"/>
              <a:t>e-journals(</a:t>
            </a:r>
            <a:r>
              <a:rPr lang="en-US" sz="2700" b="1" dirty="0" smtClean="0"/>
              <a:t>EBSCO</a:t>
            </a:r>
            <a:r>
              <a:rPr lang="en-US" sz="2700" dirty="0" smtClean="0"/>
              <a:t>)                                                                          </a:t>
            </a:r>
            <a:r>
              <a:rPr lang="en-US" sz="2700" dirty="0"/>
              <a:t>5</a:t>
            </a:r>
            <a:r>
              <a:rPr lang="en-US" sz="2700" dirty="0" smtClean="0"/>
              <a:t>000+         </a:t>
            </a:r>
            <a:br>
              <a:rPr lang="en-US" sz="2700" dirty="0" smtClean="0"/>
            </a:br>
            <a:r>
              <a:rPr lang="en-US" sz="2700" dirty="0" smtClean="0"/>
              <a:t>Business Source Elite ( EBSCO)                                                      1056 </a:t>
            </a:r>
            <a:r>
              <a:rPr lang="en-US" sz="2700" b="1" dirty="0" smtClean="0"/>
              <a:t>NPTEL</a:t>
            </a:r>
            <a:r>
              <a:rPr lang="en-US" sz="2700" dirty="0" smtClean="0"/>
              <a:t> VIDEO LECTURES                                                                 8000+</a:t>
            </a:r>
            <a:br>
              <a:rPr lang="en-US" sz="2700" dirty="0" smtClean="0"/>
            </a:br>
            <a:r>
              <a:rPr lang="en-US" sz="2700" dirty="0" smtClean="0"/>
              <a:t>CDs  ( of Books and Magazines)                                                    4245</a:t>
            </a:r>
            <a:br>
              <a:rPr lang="en-US" sz="2700" dirty="0" smtClean="0"/>
            </a:br>
            <a:r>
              <a:rPr lang="en-US" sz="2700" b="1" dirty="0" smtClean="0"/>
              <a:t>TURNITIN</a:t>
            </a:r>
            <a:r>
              <a:rPr lang="en-US" sz="2700" dirty="0" smtClean="0"/>
              <a:t> Plagiarism Software</a:t>
            </a:r>
            <a:r>
              <a:rPr lang="en-US" sz="3200" dirty="0" smtClean="0"/>
              <a:t/>
            </a:r>
            <a:br>
              <a:rPr lang="en-US" sz="3200" dirty="0" smtClean="0"/>
            </a:br>
            <a:endParaRPr lang="en-US" sz="3200" dirty="0"/>
          </a:p>
        </p:txBody>
      </p:sp>
      <p:sp>
        <p:nvSpPr>
          <p:cNvPr id="3" name="AutoShape 2" descr="C:\Users\admin\Downloads\what-is-e-resource-1-3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6" descr="C:\Users\admin\Downloads\what-is-e-resource-1-320.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2"/>
          <a:stretch>
            <a:fillRect/>
          </a:stretch>
        </p:blipFill>
        <p:spPr>
          <a:xfrm>
            <a:off x="5105400" y="183783"/>
            <a:ext cx="3048000" cy="2026017"/>
          </a:xfrm>
          <a:prstGeom prst="rect">
            <a:avLst/>
          </a:prstGeom>
        </p:spPr>
      </p:pic>
    </p:spTree>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solidFill>
                  <a:srgbClr val="0070C0"/>
                </a:solidFill>
                <a:latin typeface="Algerian" panose="04020705040A02060702" pitchFamily="82" charset="0"/>
              </a:rPr>
              <a:t>DIGI LIBRARY </a:t>
            </a:r>
            <a:r>
              <a:rPr lang="en-US" dirty="0" smtClean="0"/>
              <a:t/>
            </a:r>
            <a:br>
              <a:rPr lang="en-US" dirty="0" smtClean="0"/>
            </a:br>
            <a:r>
              <a:rPr lang="en-US" sz="4900" b="1" dirty="0" smtClean="0">
                <a:solidFill>
                  <a:srgbClr val="FF0000"/>
                </a:solidFill>
              </a:rPr>
              <a:t>ANY TIME, ANY WHERE</a:t>
            </a:r>
            <a:endParaRPr lang="en-US" b="1" dirty="0">
              <a:solidFill>
                <a:srgbClr val="FF0000"/>
              </a:solidFill>
            </a:endParaRPr>
          </a:p>
        </p:txBody>
      </p:sp>
      <p:pic>
        <p:nvPicPr>
          <p:cNvPr id="6" name="Picture 5"/>
          <p:cNvPicPr>
            <a:picLocks noChangeAspect="1"/>
          </p:cNvPicPr>
          <p:nvPr/>
        </p:nvPicPr>
        <p:blipFill>
          <a:blip r:embed="rId3"/>
          <a:stretch>
            <a:fillRect/>
          </a:stretch>
        </p:blipFill>
        <p:spPr>
          <a:xfrm>
            <a:off x="76906" y="0"/>
            <a:ext cx="8990188" cy="6596564"/>
          </a:xfrm>
          <a:prstGeom prst="rect">
            <a:avLst/>
          </a:prstGeom>
        </p:spPr>
      </p:pic>
    </p:spTree>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8800" dirty="0" smtClean="0"/>
              <a:t> </a:t>
            </a:r>
            <a:r>
              <a:rPr lang="en-US" sz="3600" dirty="0" smtClean="0"/>
              <a:t/>
            </a:r>
            <a:br>
              <a:rPr lang="en-US" sz="3600" dirty="0" smtClean="0"/>
            </a:br>
            <a:r>
              <a:rPr lang="en-US" sz="3600" dirty="0" smtClean="0"/>
              <a:t/>
            </a:r>
            <a:br>
              <a:rPr lang="en-US" sz="3600" dirty="0" smtClean="0"/>
            </a:br>
            <a:r>
              <a:rPr lang="en-US" sz="3100" dirty="0" smtClean="0"/>
              <a:t>The </a:t>
            </a:r>
            <a:r>
              <a:rPr lang="en-US" sz="3100" dirty="0"/>
              <a:t>library has subscription of DELNET database via link </a:t>
            </a:r>
            <a:r>
              <a:rPr lang="en-US" sz="3100" u="sng" dirty="0">
                <a:hlinkClick r:id="rId2"/>
              </a:rPr>
              <a:t>http://www.delnet.in</a:t>
            </a:r>
            <a:r>
              <a:rPr lang="en-US" sz="3100" dirty="0"/>
              <a:t>  since the year 2013 and is subscribing e-journals and e-books through World e-book library via link </a:t>
            </a:r>
            <a:r>
              <a:rPr lang="en-US" sz="3100" u="sng" dirty="0">
                <a:hlinkClick r:id="rId3"/>
              </a:rPr>
              <a:t>http://database.worldlibrary.org/</a:t>
            </a:r>
            <a:r>
              <a:rPr lang="en-US" sz="3100" dirty="0"/>
              <a:t>  and Gale journals via URL </a:t>
            </a:r>
            <a:r>
              <a:rPr lang="en-US" sz="3200" u="sng" dirty="0">
                <a:hlinkClick r:id="rId4"/>
              </a:rPr>
              <a:t>https://link.gale.com/apps/menu?u=chandigarhengg</a:t>
            </a:r>
            <a:r>
              <a:rPr lang="en-US" sz="3200" dirty="0"/>
              <a:t/>
            </a:r>
            <a:br>
              <a:rPr lang="en-US" sz="3200" dirty="0"/>
            </a:br>
            <a:endParaRPr lang="en-US" sz="31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152400"/>
            <a:ext cx="5486400" cy="2057400"/>
          </a:xfrm>
          <a:prstGeom prst="rect">
            <a:avLst/>
          </a:prstGeom>
        </p:spPr>
      </p:pic>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r>
              <a:rPr lang="en-US" sz="7300" b="1" u="sng" dirty="0" smtClean="0"/>
              <a:t/>
            </a:r>
            <a:br>
              <a:rPr lang="en-US" sz="7300" b="1" u="sng" dirty="0" smtClean="0"/>
            </a:br>
            <a:r>
              <a:rPr lang="en-US" sz="7300" b="1" u="sng" dirty="0"/>
              <a:t/>
            </a:r>
            <a:br>
              <a:rPr lang="en-US" sz="7300" b="1" u="sng" dirty="0"/>
            </a:br>
            <a:r>
              <a:rPr lang="en-US" sz="7300" b="1" u="sng" dirty="0" smtClean="0">
                <a:solidFill>
                  <a:srgbClr val="00B0F0"/>
                </a:solidFill>
              </a:rPr>
              <a:t>EBSCO </a:t>
            </a:r>
            <a:r>
              <a:rPr lang="en-US" sz="7300" b="1" u="sng" dirty="0">
                <a:solidFill>
                  <a:srgbClr val="00B0F0"/>
                </a:solidFill>
              </a:rPr>
              <a:t>DATABASE </a:t>
            </a:r>
            <a:r>
              <a:rPr lang="en-US" b="1" u="sng" dirty="0" smtClean="0"/>
              <a:t/>
            </a:r>
            <a:br>
              <a:rPr lang="en-US" b="1" u="sng" dirty="0" smtClean="0"/>
            </a:br>
            <a:r>
              <a:rPr lang="en-US" sz="3600" dirty="0" smtClean="0"/>
              <a:t>EBSCO </a:t>
            </a:r>
            <a:r>
              <a:rPr lang="en-US" sz="3600" dirty="0"/>
              <a:t>resources can also be remotely accessed on EBSCO App. or on </a:t>
            </a:r>
            <a:r>
              <a:rPr lang="en-US" sz="3600" dirty="0" smtClean="0"/>
              <a:t>the link </a:t>
            </a:r>
            <a:r>
              <a:rPr lang="en-US" sz="3600" u="sng" dirty="0">
                <a:hlinkClick r:id="rId2"/>
              </a:rPr>
              <a:t>http://search.ebscohost.com</a:t>
            </a:r>
            <a:r>
              <a:rPr lang="en-US" sz="3600" u="sng" dirty="0"/>
              <a:t>.</a:t>
            </a:r>
            <a:r>
              <a:rPr lang="en-US" sz="3600" dirty="0"/>
              <a:t/>
            </a:r>
            <a:br>
              <a:rPr lang="en-US" sz="3600" dirty="0"/>
            </a:br>
            <a:r>
              <a:rPr lang="en-US" sz="3600" dirty="0"/>
              <a:t>It provides scholarly </a:t>
            </a:r>
            <a:r>
              <a:rPr lang="en-US" sz="3600" dirty="0" smtClean="0"/>
              <a:t>5000 e-journals, </a:t>
            </a:r>
            <a:r>
              <a:rPr lang="en-US" sz="3600" dirty="0"/>
              <a:t>working papers, </a:t>
            </a:r>
            <a:r>
              <a:rPr lang="en-US" sz="3600" dirty="0" smtClean="0"/>
              <a:t>reports, </a:t>
            </a:r>
            <a:r>
              <a:rPr lang="en-US" sz="3600" dirty="0"/>
              <a:t>and datasets, and millions of digitized historical primary sources, including </a:t>
            </a:r>
            <a:r>
              <a:rPr lang="en-US" sz="3600" dirty="0" smtClean="0"/>
              <a:t>2,65,000 e-books.</a:t>
            </a:r>
            <a:r>
              <a:rPr lang="en-US" sz="3600" dirty="0"/>
              <a:t/>
            </a:r>
            <a:br>
              <a:rPr lang="en-US" sz="3600" dirty="0"/>
            </a:b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74638"/>
            <a:ext cx="3505199" cy="1744540"/>
          </a:xfrm>
          <a:prstGeom prst="rect">
            <a:avLst/>
          </a:prstGeom>
        </p:spPr>
      </p:pic>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304800"/>
            <a:ext cx="8534399" cy="617220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553200"/>
          </a:xfrm>
        </p:spPr>
        <p:txBody>
          <a:bodyPr>
            <a:normAutofit/>
          </a:bodyPr>
          <a:lstStyle/>
          <a:p>
            <a:r>
              <a:rPr lang="en-US" sz="5300" b="1" u="sng" dirty="0"/>
              <a:t/>
            </a:r>
            <a:br>
              <a:rPr lang="en-US" sz="5300" b="1" u="sng" dirty="0"/>
            </a:br>
            <a:r>
              <a:rPr lang="en-US" sz="5300" b="1" u="sng" dirty="0" smtClean="0"/>
              <a:t/>
            </a:r>
            <a:br>
              <a:rPr lang="en-US" sz="5300" b="1" u="sng" dirty="0" smtClean="0"/>
            </a:br>
            <a:r>
              <a:rPr lang="en-US" sz="5300" b="1" u="sng" dirty="0" smtClean="0"/>
              <a:t>A</a:t>
            </a:r>
            <a:r>
              <a:rPr lang="en-US" sz="4800" b="1" u="sng" dirty="0" smtClean="0"/>
              <a:t>NTI-PLAGIARISM SOFTWARE</a:t>
            </a:r>
            <a:r>
              <a:rPr lang="en-US" dirty="0" smtClean="0"/>
              <a:t/>
            </a:r>
            <a:br>
              <a:rPr lang="en-US" dirty="0" smtClean="0"/>
            </a:br>
            <a:r>
              <a:rPr lang="en-US" sz="3100" dirty="0" smtClean="0">
                <a:solidFill>
                  <a:srgbClr val="FF0000"/>
                </a:solidFill>
              </a:rPr>
              <a:t>To </a:t>
            </a:r>
            <a:r>
              <a:rPr lang="en-US" sz="3100" dirty="0">
                <a:solidFill>
                  <a:srgbClr val="FF0000"/>
                </a:solidFill>
              </a:rPr>
              <a:t>promote and support the research activities, </a:t>
            </a:r>
            <a:r>
              <a:rPr lang="en-US" sz="3100" dirty="0" smtClean="0">
                <a:solidFill>
                  <a:srgbClr val="FF0000"/>
                </a:solidFill>
              </a:rPr>
              <a:t>CGC </a:t>
            </a:r>
            <a:r>
              <a:rPr lang="en-US" sz="3100" dirty="0">
                <a:solidFill>
                  <a:srgbClr val="FF0000"/>
                </a:solidFill>
              </a:rPr>
              <a:t>as a remedial measure has provided access to anti-plagiarism software </a:t>
            </a:r>
            <a:r>
              <a:rPr lang="en-US" sz="3100" b="1" dirty="0">
                <a:solidFill>
                  <a:srgbClr val="FF0000"/>
                </a:solidFill>
              </a:rPr>
              <a:t>TURNITIN s</a:t>
            </a:r>
            <a:r>
              <a:rPr lang="en-US" sz="3100" dirty="0">
                <a:solidFill>
                  <a:srgbClr val="FF0000"/>
                </a:solidFill>
              </a:rPr>
              <a:t>ince 2020.It is one such software, which is being successfully used at the global level to cross-check a vast database for identifying plagiarized portions in one’s research.</a:t>
            </a:r>
            <a:br>
              <a:rPr lang="en-US" sz="3100" dirty="0">
                <a:solidFill>
                  <a:srgbClr val="FF0000"/>
                </a:solidFill>
              </a:rPr>
            </a:br>
            <a:endParaRPr lang="en-US" sz="3100"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33400"/>
            <a:ext cx="5943600" cy="1371600"/>
          </a:xfrm>
          <a:prstGeom prst="rect">
            <a:avLst/>
          </a:prstGeom>
        </p:spPr>
      </p:pic>
    </p:spTree>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b="1" u="sng" dirty="0" smtClean="0"/>
              <a:t/>
            </a:r>
            <a:br>
              <a:rPr lang="en-US" b="1" u="sng" dirty="0" smtClean="0"/>
            </a:br>
            <a:r>
              <a:rPr lang="en-US" b="1" u="sng" dirty="0"/>
              <a:t/>
            </a:r>
            <a:br>
              <a:rPr lang="en-US" b="1" u="sng" dirty="0"/>
            </a:br>
            <a:r>
              <a:rPr lang="en-US" b="1" u="sng" dirty="0" smtClean="0"/>
              <a:t/>
            </a:r>
            <a:br>
              <a:rPr lang="en-US" b="1" u="sng" dirty="0" smtClean="0"/>
            </a:br>
            <a:r>
              <a:rPr lang="en-US" b="1" dirty="0"/>
              <a:t>  </a:t>
            </a:r>
            <a:r>
              <a:rPr lang="en-US" b="1" dirty="0" smtClean="0"/>
              <a:t/>
            </a:r>
            <a:br>
              <a:rPr lang="en-US" b="1" dirty="0" smtClean="0"/>
            </a:br>
            <a:r>
              <a:rPr lang="en-US" sz="3600" dirty="0" smtClean="0"/>
              <a:t>Lakhs </a:t>
            </a:r>
            <a:r>
              <a:rPr lang="en-US" sz="3600" dirty="0"/>
              <a:t>of e-books can be accessed through NDL via link </a:t>
            </a:r>
            <a:r>
              <a:rPr lang="en-US" sz="3600" u="sng" dirty="0">
                <a:hlinkClick r:id="rId2"/>
              </a:rPr>
              <a:t>http://ndl.iitkgp.ac.in//</a:t>
            </a:r>
            <a:r>
              <a:rPr lang="en-US" sz="3600" dirty="0"/>
              <a:t>. </a:t>
            </a:r>
            <a:br>
              <a:rPr lang="en-US" sz="3600" dirty="0"/>
            </a:br>
            <a:r>
              <a:rPr lang="en-US" sz="3600" dirty="0"/>
              <a:t> </a:t>
            </a:r>
            <a:br>
              <a:rPr lang="en-US" sz="3600" dirty="0"/>
            </a:br>
            <a:r>
              <a:rPr lang="en-US" sz="3600" dirty="0" smtClean="0"/>
              <a:t>INSTITUTIONAL NDL MEMBERSHIP NUMBER  :</a:t>
            </a:r>
            <a:r>
              <a:rPr lang="en-US" dirty="0" smtClean="0">
                <a:solidFill>
                  <a:srgbClr val="C00000"/>
                </a:solidFill>
              </a:rPr>
              <a:t>INPBNC3ADJJC9BP</a:t>
            </a:r>
            <a:endParaRPr lang="en-US" sz="3600"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8229600" cy="2578100"/>
          </a:xfrm>
          <a:prstGeom prst="rect">
            <a:avLst/>
          </a:prstGeom>
        </p:spPr>
      </p:pic>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19800"/>
          </a:xfrm>
        </p:spPr>
        <p:txBody>
          <a:bodyPr>
            <a:normAutofit fontScale="90000"/>
          </a:bodyPr>
          <a:lstStyle/>
          <a:p>
            <a:r>
              <a:rPr lang="en-US" sz="7200" b="1" dirty="0" smtClean="0"/>
              <a:t/>
            </a:r>
            <a:br>
              <a:rPr lang="en-US" sz="7200" b="1" dirty="0" smtClean="0"/>
            </a:br>
            <a:r>
              <a:rPr lang="en-US" sz="7200" b="1" dirty="0"/>
              <a:t/>
            </a:r>
            <a:br>
              <a:rPr lang="en-US" sz="7200" b="1" dirty="0"/>
            </a:br>
            <a:r>
              <a:rPr lang="en-US" sz="7200" b="1" dirty="0" smtClean="0"/>
              <a:t/>
            </a:r>
            <a:br>
              <a:rPr lang="en-US" sz="7200" b="1" dirty="0" smtClean="0"/>
            </a:br>
            <a:r>
              <a:rPr lang="en-US" b="1" dirty="0" smtClean="0"/>
              <a:t>NPTEL</a:t>
            </a:r>
            <a:r>
              <a:rPr lang="en-US" dirty="0" smtClean="0"/>
              <a:t> </a:t>
            </a:r>
            <a:r>
              <a:rPr lang="en-US" b="1" dirty="0"/>
              <a:t>Video </a:t>
            </a:r>
            <a:r>
              <a:rPr lang="en-US" b="1" dirty="0" smtClean="0"/>
              <a:t>lectures</a:t>
            </a:r>
            <a:r>
              <a:rPr lang="en-US" dirty="0" smtClean="0"/>
              <a:t/>
            </a:r>
            <a:br>
              <a:rPr lang="en-US" dirty="0" smtClean="0"/>
            </a:br>
            <a:r>
              <a:rPr lang="en-US" b="1" dirty="0" smtClean="0">
                <a:solidFill>
                  <a:srgbClr val="7030A0"/>
                </a:solidFill>
              </a:rPr>
              <a:t>Stream wise </a:t>
            </a:r>
            <a:r>
              <a:rPr lang="en-US" b="1" dirty="0">
                <a:solidFill>
                  <a:srgbClr val="7030A0"/>
                </a:solidFill>
              </a:rPr>
              <a:t>NPTEL </a:t>
            </a:r>
            <a:r>
              <a:rPr lang="en-US" b="1" dirty="0" smtClean="0">
                <a:solidFill>
                  <a:srgbClr val="7030A0"/>
                </a:solidFill>
              </a:rPr>
              <a:t/>
            </a:r>
            <a:br>
              <a:rPr lang="en-US" b="1" dirty="0" smtClean="0">
                <a:solidFill>
                  <a:srgbClr val="7030A0"/>
                </a:solidFill>
              </a:rPr>
            </a:br>
            <a:r>
              <a:rPr lang="en-US" b="1" dirty="0" smtClean="0">
                <a:solidFill>
                  <a:srgbClr val="7030A0"/>
                </a:solidFill>
              </a:rPr>
              <a:t>8000+ </a:t>
            </a:r>
            <a:r>
              <a:rPr lang="en-US" b="1" dirty="0">
                <a:solidFill>
                  <a:srgbClr val="7030A0"/>
                </a:solidFill>
              </a:rPr>
              <a:t>video lectures can be accessed </a:t>
            </a:r>
            <a:r>
              <a:rPr lang="en-US" b="1" dirty="0" smtClean="0">
                <a:solidFill>
                  <a:srgbClr val="7030A0"/>
                </a:solidFill>
              </a:rPr>
              <a:t>via</a:t>
            </a:r>
            <a:r>
              <a:rPr lang="en-US" b="1" dirty="0" smtClean="0">
                <a:solidFill>
                  <a:schemeClr val="bg2">
                    <a:lumMod val="25000"/>
                  </a:schemeClr>
                </a:solidFill>
              </a:rPr>
              <a:t/>
            </a:r>
            <a:br>
              <a:rPr lang="en-US" b="1" dirty="0" smtClean="0">
                <a:solidFill>
                  <a:schemeClr val="bg2">
                    <a:lumMod val="25000"/>
                  </a:schemeClr>
                </a:solidFill>
              </a:rPr>
            </a:br>
            <a:r>
              <a:rPr lang="en-US" dirty="0" smtClean="0"/>
              <a:t> FTP LINK </a:t>
            </a:r>
            <a:r>
              <a:rPr lang="en-US" dirty="0"/>
              <a:t>- </a:t>
            </a:r>
            <a:r>
              <a:rPr lang="en-US" u="sng" dirty="0">
                <a:hlinkClick r:id="rId2"/>
              </a:rPr>
              <a:t>ftp://192.168.100.14</a:t>
            </a:r>
            <a:r>
              <a:rPr lang="en-US" dirty="0"/>
              <a:t/>
            </a:r>
            <a:br>
              <a:rPr lang="en-US" dirty="0"/>
            </a:br>
            <a:r>
              <a:rPr lang="en-US" dirty="0"/>
              <a:t>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762000"/>
            <a:ext cx="7848600" cy="2163762"/>
          </a:xfrm>
          <a:prstGeom prst="rect">
            <a:avLst/>
          </a:prstGeom>
        </p:spPr>
      </p:pic>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5" y="228600"/>
            <a:ext cx="8229600" cy="685800"/>
          </a:xfrm>
        </p:spPr>
        <p:txBody>
          <a:bodyPr>
            <a:noAutofit/>
          </a:bodyPr>
          <a:lstStyle/>
          <a:p>
            <a:r>
              <a:rPr lang="en-US" sz="5400" b="1" dirty="0" smtClean="0">
                <a:solidFill>
                  <a:srgbClr val="FF0000"/>
                </a:solidFill>
                <a:latin typeface="Algerian" panose="04020705040A02060702" pitchFamily="82" charset="0"/>
              </a:rPr>
              <a:t>CGC LIBRARIES </a:t>
            </a:r>
            <a:endParaRPr lang="en-US" sz="5400" b="1" dirty="0">
              <a:solidFill>
                <a:srgbClr val="FF0000"/>
              </a:solidFill>
              <a:latin typeface="Algerian" panose="04020705040A02060702"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831766"/>
              </p:ext>
            </p:extLst>
          </p:nvPr>
        </p:nvGraphicFramePr>
        <p:xfrm>
          <a:off x="175849" y="1036022"/>
          <a:ext cx="8815753" cy="5499593"/>
        </p:xfrm>
        <a:graphic>
          <a:graphicData uri="http://schemas.openxmlformats.org/drawingml/2006/table">
            <a:tbl>
              <a:tblPr firstRow="1" bandRow="1">
                <a:tableStyleId>{00A15C55-8517-42AA-B614-E9B94910E393}</a:tableStyleId>
              </a:tblPr>
              <a:tblGrid>
                <a:gridCol w="1652951">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380812">
                  <a:extLst>
                    <a:ext uri="{9D8B030D-6E8A-4147-A177-3AD203B41FA5}">
                      <a16:colId xmlns:a16="http://schemas.microsoft.com/office/drawing/2014/main" val="20002"/>
                    </a:ext>
                  </a:extLst>
                </a:gridCol>
                <a:gridCol w="1362388">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828802">
                  <a:extLst>
                    <a:ext uri="{9D8B030D-6E8A-4147-A177-3AD203B41FA5}">
                      <a16:colId xmlns:a16="http://schemas.microsoft.com/office/drawing/2014/main" val="20005"/>
                    </a:ext>
                  </a:extLst>
                </a:gridCol>
              </a:tblGrid>
              <a:tr h="687847">
                <a:tc>
                  <a:txBody>
                    <a:bodyPr/>
                    <a:lstStyle/>
                    <a:p>
                      <a:pPr algn="ctr"/>
                      <a:r>
                        <a:rPr lang="en-US" sz="2000" b="1" dirty="0" smtClean="0">
                          <a:solidFill>
                            <a:schemeClr val="tx1"/>
                          </a:solidFill>
                          <a:latin typeface="Cambria" panose="02040503050406030204" pitchFamily="18" charset="0"/>
                          <a:ea typeface="Cambria" panose="02040503050406030204" pitchFamily="18" charset="0"/>
                        </a:rPr>
                        <a:t>CEC-CGC</a:t>
                      </a:r>
                    </a:p>
                    <a:p>
                      <a:pPr algn="ctr"/>
                      <a:r>
                        <a:rPr lang="en-US" sz="2000" b="1" dirty="0" smtClean="0">
                          <a:solidFill>
                            <a:schemeClr val="tx1"/>
                          </a:solidFill>
                          <a:latin typeface="Cambria" panose="02040503050406030204" pitchFamily="18" charset="0"/>
                          <a:ea typeface="Cambria" panose="02040503050406030204" pitchFamily="18" charset="0"/>
                        </a:rPr>
                        <a:t>COLLEGE</a:t>
                      </a:r>
                      <a:endParaRPr lang="en-US" sz="2000" b="1" dirty="0">
                        <a:solidFill>
                          <a:schemeClr val="tx1"/>
                        </a:solidFill>
                        <a:latin typeface="Cambria" panose="02040503050406030204" pitchFamily="18" charset="0"/>
                        <a:ea typeface="Cambria" panose="02040503050406030204" pitchFamily="18" charset="0"/>
                      </a:endParaRPr>
                    </a:p>
                  </a:txBody>
                  <a:tcPr>
                    <a:solidFill>
                      <a:schemeClr val="accent3">
                        <a:lumMod val="60000"/>
                        <a:lumOff val="40000"/>
                      </a:schemeClr>
                    </a:solidFill>
                  </a:tcPr>
                </a:tc>
                <a:tc>
                  <a:txBody>
                    <a:bodyPr/>
                    <a:lstStyle/>
                    <a:p>
                      <a:pPr algn="ctr"/>
                      <a:r>
                        <a:rPr lang="en-US" sz="2000" b="1" dirty="0" smtClean="0">
                          <a:solidFill>
                            <a:schemeClr val="tx1"/>
                          </a:solidFill>
                          <a:latin typeface="Cambria" panose="02040503050406030204" pitchFamily="18" charset="0"/>
                          <a:ea typeface="Cambria" panose="02040503050406030204" pitchFamily="18" charset="0"/>
                        </a:rPr>
                        <a:t>CCP COLLEGE</a:t>
                      </a:r>
                      <a:endParaRPr lang="en-US" sz="2000" b="1" dirty="0">
                        <a:solidFill>
                          <a:schemeClr val="tx1"/>
                        </a:solidFill>
                        <a:latin typeface="Cambria" panose="02040503050406030204" pitchFamily="18" charset="0"/>
                        <a:ea typeface="Cambria" panose="02040503050406030204" pitchFamily="18" charset="0"/>
                      </a:endParaRPr>
                    </a:p>
                  </a:txBody>
                  <a:tcPr>
                    <a:solidFill>
                      <a:schemeClr val="accent4">
                        <a:lumMod val="40000"/>
                        <a:lumOff val="60000"/>
                      </a:schemeClr>
                    </a:solidFill>
                  </a:tcPr>
                </a:tc>
                <a:tc>
                  <a:txBody>
                    <a:bodyPr/>
                    <a:lstStyle/>
                    <a:p>
                      <a:pPr algn="ctr"/>
                      <a:r>
                        <a:rPr lang="en-US" sz="2000" b="1" dirty="0" smtClean="0">
                          <a:solidFill>
                            <a:schemeClr val="tx1"/>
                          </a:solidFill>
                          <a:latin typeface="Cambria" panose="02040503050406030204" pitchFamily="18" charset="0"/>
                          <a:ea typeface="Cambria" panose="02040503050406030204" pitchFamily="18" charset="0"/>
                        </a:rPr>
                        <a:t>COE COLLEGE</a:t>
                      </a:r>
                      <a:endParaRPr lang="en-US" sz="2000" b="1" dirty="0">
                        <a:solidFill>
                          <a:schemeClr val="tx1"/>
                        </a:solidFill>
                        <a:latin typeface="Cambria" panose="02040503050406030204" pitchFamily="18" charset="0"/>
                        <a:ea typeface="Cambria" panose="02040503050406030204" pitchFamily="18" charset="0"/>
                      </a:endParaRPr>
                    </a:p>
                  </a:txBody>
                  <a:tcPr>
                    <a:solidFill>
                      <a:schemeClr val="accent5">
                        <a:lumMod val="40000"/>
                        <a:lumOff val="60000"/>
                      </a:schemeClr>
                    </a:solidFill>
                  </a:tcPr>
                </a:tc>
                <a:tc>
                  <a:txBody>
                    <a:bodyPr/>
                    <a:lstStyle/>
                    <a:p>
                      <a:pPr algn="ctr"/>
                      <a:r>
                        <a:rPr lang="en-US" sz="2000" b="1" dirty="0" smtClean="0">
                          <a:solidFill>
                            <a:schemeClr val="tx1"/>
                          </a:solidFill>
                          <a:latin typeface="Cambria" panose="02040503050406030204" pitchFamily="18" charset="0"/>
                          <a:ea typeface="Cambria" panose="02040503050406030204" pitchFamily="18" charset="0"/>
                        </a:rPr>
                        <a:t>CBSA</a:t>
                      </a:r>
                      <a:r>
                        <a:rPr lang="en-US" sz="2000" b="1" baseline="0" dirty="0" smtClean="0">
                          <a:solidFill>
                            <a:schemeClr val="tx1"/>
                          </a:solidFill>
                          <a:latin typeface="Cambria" panose="02040503050406030204" pitchFamily="18" charset="0"/>
                          <a:ea typeface="Cambria" panose="02040503050406030204" pitchFamily="18" charset="0"/>
                        </a:rPr>
                        <a:t> COLLEGE</a:t>
                      </a:r>
                      <a:endParaRPr lang="en-US" sz="2000" b="1" dirty="0">
                        <a:solidFill>
                          <a:schemeClr val="tx1"/>
                        </a:solidFill>
                        <a:latin typeface="Cambria" panose="02040503050406030204" pitchFamily="18" charset="0"/>
                        <a:ea typeface="Cambria" panose="02040503050406030204" pitchFamily="18" charset="0"/>
                      </a:endParaRPr>
                    </a:p>
                  </a:txBody>
                  <a:tcPr>
                    <a:solidFill>
                      <a:schemeClr val="accent6">
                        <a:lumMod val="40000"/>
                        <a:lumOff val="60000"/>
                      </a:schemeClr>
                    </a:solidFill>
                  </a:tcPr>
                </a:tc>
                <a:tc>
                  <a:txBody>
                    <a:bodyPr/>
                    <a:lstStyle/>
                    <a:p>
                      <a:pPr algn="ctr"/>
                      <a:r>
                        <a:rPr lang="en-US" sz="2000" b="1" dirty="0" smtClean="0">
                          <a:solidFill>
                            <a:schemeClr val="tx1"/>
                          </a:solidFill>
                          <a:latin typeface="Cambria" panose="02040503050406030204" pitchFamily="18" charset="0"/>
                          <a:ea typeface="Cambria" panose="02040503050406030204" pitchFamily="18" charset="0"/>
                        </a:rPr>
                        <a:t>CCT COLLEGE</a:t>
                      </a:r>
                      <a:endParaRPr lang="en-US" sz="2000" b="1" dirty="0">
                        <a:solidFill>
                          <a:schemeClr val="tx1"/>
                        </a:solidFill>
                        <a:latin typeface="Cambria" panose="02040503050406030204" pitchFamily="18" charset="0"/>
                        <a:ea typeface="Cambria" panose="02040503050406030204" pitchFamily="18" charset="0"/>
                      </a:endParaRPr>
                    </a:p>
                  </a:txBody>
                  <a:tcPr>
                    <a:solidFill>
                      <a:schemeClr val="tx2">
                        <a:lumMod val="40000"/>
                        <a:lumOff val="60000"/>
                      </a:schemeClr>
                    </a:solidFill>
                  </a:tcPr>
                </a:tc>
                <a:tc>
                  <a:txBody>
                    <a:bodyPr/>
                    <a:lstStyle/>
                    <a:p>
                      <a:pPr algn="ctr"/>
                      <a:r>
                        <a:rPr lang="en-US" sz="2000" b="1" dirty="0" smtClean="0">
                          <a:solidFill>
                            <a:schemeClr val="tx1"/>
                          </a:solidFill>
                          <a:latin typeface="Cambria" panose="02040503050406030204" pitchFamily="18" charset="0"/>
                          <a:ea typeface="Cambria" panose="02040503050406030204" pitchFamily="18" charset="0"/>
                        </a:rPr>
                        <a:t>HOSPITALITY COLLEGE</a:t>
                      </a:r>
                      <a:endParaRPr lang="en-US" sz="2000" b="1" dirty="0">
                        <a:solidFill>
                          <a:schemeClr val="tx1"/>
                        </a:solidFill>
                        <a:latin typeface="Cambria" panose="02040503050406030204" pitchFamily="18" charset="0"/>
                        <a:ea typeface="Cambria" panose="02040503050406030204" pitchFamily="18" charset="0"/>
                      </a:endParaRPr>
                    </a:p>
                  </a:txBody>
                  <a:tcPr>
                    <a:solidFill>
                      <a:schemeClr val="accent2">
                        <a:lumMod val="40000"/>
                        <a:lumOff val="60000"/>
                      </a:schemeClr>
                    </a:solidFill>
                  </a:tcPr>
                </a:tc>
                <a:extLst>
                  <a:ext uri="{0D108BD9-81ED-4DB2-BD59-A6C34878D82A}">
                    <a16:rowId xmlns:a16="http://schemas.microsoft.com/office/drawing/2014/main" val="10000"/>
                  </a:ext>
                </a:extLst>
              </a:tr>
              <a:tr h="687847">
                <a:tc>
                  <a:txBody>
                    <a:bodyPr/>
                    <a:lstStyle/>
                    <a:p>
                      <a:pPr algn="ctr"/>
                      <a:r>
                        <a:rPr lang="en-US" b="1" dirty="0" smtClean="0">
                          <a:solidFill>
                            <a:schemeClr val="tx1"/>
                          </a:solidFill>
                        </a:rPr>
                        <a:t>MAIN</a:t>
                      </a:r>
                    </a:p>
                    <a:p>
                      <a:pPr algn="ctr"/>
                      <a:r>
                        <a:rPr lang="en-US" b="1" dirty="0" smtClean="0">
                          <a:solidFill>
                            <a:schemeClr val="tx1"/>
                          </a:solidFill>
                        </a:rPr>
                        <a:t>LIBRARY</a:t>
                      </a:r>
                    </a:p>
                  </a:txBody>
                  <a:tcPr>
                    <a:solidFill>
                      <a:schemeClr val="accent3">
                        <a:lumMod val="60000"/>
                        <a:lumOff val="40000"/>
                      </a:schemeClr>
                    </a:solidFill>
                  </a:tcPr>
                </a:tc>
                <a:tc rowSpan="6">
                  <a:txBody>
                    <a:bodyPr/>
                    <a:lstStyle/>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CCP </a:t>
                      </a:r>
                    </a:p>
                    <a:p>
                      <a:pPr algn="ctr"/>
                      <a:r>
                        <a:rPr lang="en-US" b="1" dirty="0" smtClean="0">
                          <a:solidFill>
                            <a:schemeClr val="tx1"/>
                          </a:solidFill>
                        </a:rPr>
                        <a:t>LIBRARY</a:t>
                      </a:r>
                      <a:endParaRPr lang="en-US" b="1" dirty="0">
                        <a:solidFill>
                          <a:schemeClr val="tx1"/>
                        </a:solidFill>
                      </a:endParaRPr>
                    </a:p>
                  </a:txBody>
                  <a:tcPr>
                    <a:solidFill>
                      <a:schemeClr val="accent4">
                        <a:lumMod val="40000"/>
                        <a:lumOff val="60000"/>
                      </a:schemeClr>
                    </a:solidFill>
                  </a:tcPr>
                </a:tc>
                <a:tc rowSpan="6">
                  <a:txBody>
                    <a:bodyPr/>
                    <a:lstStyle/>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COE </a:t>
                      </a:r>
                    </a:p>
                    <a:p>
                      <a:pPr algn="ctr"/>
                      <a:r>
                        <a:rPr lang="en-US" b="1" dirty="0" smtClean="0">
                          <a:solidFill>
                            <a:schemeClr val="tx1"/>
                          </a:solidFill>
                        </a:rPr>
                        <a:t>LIBRARY</a:t>
                      </a:r>
                      <a:endParaRPr lang="en-US" b="1" dirty="0">
                        <a:solidFill>
                          <a:schemeClr val="tx1"/>
                        </a:solidFill>
                      </a:endParaRPr>
                    </a:p>
                  </a:txBody>
                  <a:tcPr>
                    <a:solidFill>
                      <a:schemeClr val="accent5">
                        <a:lumMod val="40000"/>
                        <a:lumOff val="60000"/>
                      </a:schemeClr>
                    </a:solidFill>
                  </a:tcPr>
                </a:tc>
                <a:tc rowSpan="6">
                  <a:txBody>
                    <a:bodyP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CBSA LIBRARY</a:t>
                      </a:r>
                    </a:p>
                  </a:txBody>
                  <a:tcPr>
                    <a:solidFill>
                      <a:schemeClr val="accent6">
                        <a:lumMod val="40000"/>
                        <a:lumOff val="60000"/>
                      </a:schemeClr>
                    </a:solidFill>
                  </a:tcPr>
                </a:tc>
                <a:tc rowSpan="6">
                  <a:txBody>
                    <a:bodyPr/>
                    <a:lstStyle/>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CCT </a:t>
                      </a:r>
                    </a:p>
                    <a:p>
                      <a:pPr algn="ctr"/>
                      <a:r>
                        <a:rPr lang="en-US" b="1" dirty="0" smtClean="0">
                          <a:solidFill>
                            <a:schemeClr val="tx1"/>
                          </a:solidFill>
                        </a:rPr>
                        <a:t>LIBRARY</a:t>
                      </a:r>
                      <a:endParaRPr lang="en-US" b="1" dirty="0">
                        <a:solidFill>
                          <a:schemeClr val="tx1"/>
                        </a:solidFill>
                      </a:endParaRPr>
                    </a:p>
                  </a:txBody>
                  <a:tcPr>
                    <a:solidFill>
                      <a:schemeClr val="tx2">
                        <a:lumMod val="40000"/>
                        <a:lumOff val="60000"/>
                      </a:schemeClr>
                    </a:solidFill>
                  </a:tcPr>
                </a:tc>
                <a:tc rowSpan="6">
                  <a:txBody>
                    <a:bodyPr/>
                    <a:lstStyle/>
                    <a:p>
                      <a:pPr algn="ctr"/>
                      <a:endParaRPr lang="en-US" b="1" dirty="0" smtClean="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altLang="zh-CN" b="1" dirty="0">
                        <a:solidFill>
                          <a:schemeClr val="tx1"/>
                        </a:solidFill>
                      </a:endParaRPr>
                    </a:p>
                    <a:p>
                      <a:pPr algn="ctr"/>
                      <a:endParaRPr lang="en-US" altLang="zh-CN" b="1" dirty="0">
                        <a:solidFill>
                          <a:schemeClr val="tx1"/>
                        </a:solidFill>
                      </a:endParaRPr>
                    </a:p>
                    <a:p>
                      <a:pPr algn="ctr"/>
                      <a:endParaRPr lang="en-US" altLang="zh-CN" b="1" dirty="0">
                        <a:solidFill>
                          <a:schemeClr val="tx1"/>
                        </a:solidFill>
                      </a:endParaRPr>
                    </a:p>
                    <a:p>
                      <a:pPr algn="ctr"/>
                      <a:r>
                        <a:rPr lang="en-US" altLang="zh-CN" b="1" dirty="0">
                          <a:solidFill>
                            <a:schemeClr val="tx1"/>
                          </a:solidFill>
                        </a:rPr>
                        <a:t>CCH </a:t>
                      </a:r>
                    </a:p>
                    <a:p>
                      <a:pPr algn="ctr"/>
                      <a:r>
                        <a:rPr lang="en-US" altLang="zh-CN" b="1" dirty="0">
                          <a:solidFill>
                            <a:schemeClr val="tx1"/>
                          </a:solidFill>
                        </a:rPr>
                        <a:t>LIBRARY</a:t>
                      </a:r>
                      <a:endParaRPr lang="en-US" b="1" dirty="0" smtClean="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0001"/>
                  </a:ext>
                </a:extLst>
              </a:tr>
              <a:tr h="687847">
                <a:tc>
                  <a:txBody>
                    <a:bodyPr/>
                    <a:lstStyle/>
                    <a:p>
                      <a:pPr algn="ctr"/>
                      <a:r>
                        <a:rPr lang="en-US" b="1" dirty="0" smtClean="0">
                          <a:solidFill>
                            <a:schemeClr val="tx1"/>
                          </a:solidFill>
                        </a:rPr>
                        <a:t>ECE </a:t>
                      </a:r>
                    </a:p>
                    <a:p>
                      <a:pPr algn="ctr"/>
                      <a:r>
                        <a:rPr lang="en-US" b="1" dirty="0" smtClean="0">
                          <a:solidFill>
                            <a:schemeClr val="tx1"/>
                          </a:solidFill>
                        </a:rPr>
                        <a:t>DEPT. LIBRARY</a:t>
                      </a:r>
                      <a:endParaRPr lang="en-US" b="1" dirty="0">
                        <a:solidFill>
                          <a:schemeClr val="tx1"/>
                        </a:solidFill>
                      </a:endParaRPr>
                    </a:p>
                  </a:txBody>
                  <a:tcPr>
                    <a:solidFill>
                      <a:schemeClr val="accent3">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2060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IT</a:t>
                      </a:r>
                    </a:p>
                    <a:p>
                      <a:pPr marL="0" marR="0" indent="0" algn="ctr"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DEPT.</a:t>
                      </a:r>
                      <a:r>
                        <a:rPr lang="en-US" b="1" baseline="0" dirty="0" smtClean="0">
                          <a:solidFill>
                            <a:schemeClr val="tx1"/>
                          </a:solidFill>
                        </a:rPr>
                        <a:t> </a:t>
                      </a:r>
                      <a:r>
                        <a:rPr lang="en-US" b="1" dirty="0" smtClean="0">
                          <a:solidFill>
                            <a:schemeClr val="tx1"/>
                          </a:solidFill>
                        </a:rPr>
                        <a:t>LIBRARY</a:t>
                      </a:r>
                    </a:p>
                  </a:txBody>
                  <a:tcPr>
                    <a:solidFill>
                      <a:schemeClr val="accent3">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solidFill>
                      <a:schemeClr val="accent6">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81886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CSE </a:t>
                      </a:r>
                    </a:p>
                    <a:p>
                      <a:pPr marL="0" marR="0" indent="0" algn="ctr"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DEPT. LIBRARY</a:t>
                      </a:r>
                    </a:p>
                  </a:txBody>
                  <a:tcPr>
                    <a:solidFill>
                      <a:schemeClr val="accent3">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solidFill>
                      <a:schemeClr val="accent6">
                        <a:lumMod val="40000"/>
                        <a:lumOff val="60000"/>
                      </a:schemeClr>
                    </a:solidFill>
                  </a:tcPr>
                </a:tc>
                <a:tc vMerge="1">
                  <a:txBody>
                    <a:bodyPr/>
                    <a:lstStyle/>
                    <a:p>
                      <a:endParaRPr lang="en-US"/>
                    </a:p>
                  </a:txBody>
                  <a:tcPr/>
                </a:tc>
                <a:tc vMerge="1">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10004"/>
                  </a:ext>
                </a:extLst>
              </a:tr>
              <a:tr h="81886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b="1" baseline="0" dirty="0" smtClean="0">
                          <a:solidFill>
                            <a:schemeClr val="tx1"/>
                          </a:solidFill>
                        </a:rPr>
                        <a:t>ET/ME  </a:t>
                      </a:r>
                    </a:p>
                    <a:p>
                      <a:pPr marL="0" marR="0" indent="0" algn="ctr"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DEPT. LIBRARY</a:t>
                      </a:r>
                    </a:p>
                  </a:txBody>
                  <a:tcPr>
                    <a:solidFill>
                      <a:schemeClr val="accent3">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06452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APP.</a:t>
                      </a:r>
                      <a:r>
                        <a:rPr lang="en-US" b="1" baseline="0" dirty="0" smtClean="0">
                          <a:solidFill>
                            <a:schemeClr val="tx1"/>
                          </a:solidFill>
                        </a:rPr>
                        <a:t> SC. </a:t>
                      </a:r>
                    </a:p>
                    <a:p>
                      <a:pPr marL="0" marR="0" indent="0" algn="ctr" defTabSz="914400" rtl="0" eaLnBrk="1" fontAlgn="auto" latinLnBrk="0" hangingPunct="1">
                        <a:lnSpc>
                          <a:spcPct val="100000"/>
                        </a:lnSpc>
                        <a:spcBef>
                          <a:spcPts val="0"/>
                        </a:spcBef>
                        <a:spcAft>
                          <a:spcPts val="0"/>
                        </a:spcAft>
                        <a:buClrTx/>
                        <a:buSzTx/>
                        <a:buFontTx/>
                        <a:buNone/>
                        <a:defRPr/>
                      </a:pPr>
                      <a:r>
                        <a:rPr lang="en-US" b="1" dirty="0" smtClean="0">
                          <a:solidFill>
                            <a:schemeClr val="tx1"/>
                          </a:solidFill>
                        </a:rPr>
                        <a:t>DEPT. LIBRARY</a:t>
                      </a:r>
                    </a:p>
                  </a:txBody>
                  <a:tcPr>
                    <a:solidFill>
                      <a:schemeClr val="accent3">
                        <a:lumMod val="60000"/>
                        <a:lumOff val="4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Oval 4"/>
          <p:cNvSpPr/>
          <p:nvPr/>
        </p:nvSpPr>
        <p:spPr>
          <a:xfrm>
            <a:off x="1981200" y="4419600"/>
            <a:ext cx="2286000" cy="1905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200" b="1" dirty="0" smtClean="0">
                <a:ln w="0"/>
                <a:solidFill>
                  <a:schemeClr val="tx1"/>
                </a:solidFill>
                <a:effectLst>
                  <a:outerShdw blurRad="38100" dist="19050" dir="2700000" algn="tl" rotWithShape="0">
                    <a:schemeClr val="dk1">
                      <a:alpha val="40000"/>
                    </a:schemeClr>
                  </a:outerShdw>
                </a:effectLst>
                <a:latin typeface="Algerian" panose="04020705040A02060702" pitchFamily="82" charset="0"/>
              </a:rPr>
              <a:t>11</a:t>
            </a:r>
            <a:r>
              <a:rPr lang="en-US" dirty="0" smtClean="0">
                <a:ln w="0"/>
                <a:solidFill>
                  <a:schemeClr val="tx1"/>
                </a:solidFill>
                <a:effectLst>
                  <a:outerShdw blurRad="38100" dist="19050" dir="2700000" algn="tl" rotWithShape="0">
                    <a:schemeClr val="dk1">
                      <a:alpha val="40000"/>
                    </a:schemeClr>
                  </a:outerShdw>
                </a:effectLst>
              </a:rPr>
              <a:t> </a:t>
            </a:r>
          </a:p>
          <a:p>
            <a:pPr algn="ctr"/>
            <a:r>
              <a:rPr lang="en-US" b="1" dirty="0" smtClean="0">
                <a:ln w="0"/>
                <a:solidFill>
                  <a:schemeClr val="tx1"/>
                </a:solidFill>
                <a:effectLst>
                  <a:outerShdw blurRad="38100" dist="19050" dir="2700000" algn="tl" rotWithShape="0">
                    <a:schemeClr val="dk1">
                      <a:alpha val="40000"/>
                    </a:schemeClr>
                  </a:outerShdw>
                </a:effectLst>
              </a:rPr>
              <a:t>LIBRARIES</a:t>
            </a:r>
            <a:endParaRPr lang="en-US" b="1"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ransition advTm="1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76200"/>
            <a:ext cx="8839200" cy="6694805"/>
          </a:xfrm>
          <a:prstGeom prst="rect">
            <a:avLst/>
          </a:prstGeom>
          <a:ln w="38100">
            <a:solidFill>
              <a:schemeClr val="tx1"/>
            </a:solidFill>
          </a:ln>
        </p:spPr>
        <p:txBody>
          <a:bodyPr wrap="square">
            <a:noAutofit/>
          </a:bodyPr>
          <a:lstStyle/>
          <a:p>
            <a:r>
              <a:rPr lang="en-US" sz="3200" b="1" dirty="0" smtClean="0">
                <a:solidFill>
                  <a:schemeClr val="accent4">
                    <a:lumMod val="50000"/>
                  </a:schemeClr>
                </a:solidFill>
                <a:latin typeface="Algerian" panose="04020705040A02060702" pitchFamily="82" charset="0"/>
              </a:rPr>
              <a:t>         E-RESOURCES --- LOGIN CREDENTIALS</a:t>
            </a:r>
          </a:p>
          <a:p>
            <a:endParaRPr lang="en-US" sz="1600" dirty="0"/>
          </a:p>
          <a:p>
            <a:pPr lvl="0"/>
            <a:r>
              <a:rPr lang="en-US" sz="1600" b="1" dirty="0" smtClean="0"/>
              <a:t>1.  DELNET</a:t>
            </a:r>
            <a:r>
              <a:rPr lang="en-US" sz="1600" b="1" dirty="0"/>
              <a:t>				</a:t>
            </a:r>
            <a:r>
              <a:rPr lang="en-US" sz="1600" dirty="0"/>
              <a:t>:    	          </a:t>
            </a:r>
            <a:r>
              <a:rPr lang="en-US" sz="1600" u="sng" dirty="0"/>
              <a:t>http://www.delnet.in</a:t>
            </a:r>
            <a:endParaRPr lang="en-US" sz="1600" dirty="0"/>
          </a:p>
          <a:p>
            <a:r>
              <a:rPr lang="en-US" sz="1600" dirty="0"/>
              <a:t>                                                                                     </a:t>
            </a:r>
            <a:r>
              <a:rPr lang="en-US" sz="1600" dirty="0" smtClean="0"/>
              <a:t>                 Click </a:t>
            </a:r>
            <a:r>
              <a:rPr lang="en-US" sz="1600" dirty="0"/>
              <a:t>to New Discovery Portal</a:t>
            </a:r>
          </a:p>
          <a:p>
            <a:r>
              <a:rPr lang="en-US" sz="1600" dirty="0"/>
              <a:t>                                                                                </a:t>
            </a:r>
            <a:r>
              <a:rPr lang="en-US" sz="1600" dirty="0" smtClean="0"/>
              <a:t>                           </a:t>
            </a:r>
            <a:r>
              <a:rPr lang="en-US" sz="1600" dirty="0"/>
              <a:t>Login         :       </a:t>
            </a:r>
            <a:r>
              <a:rPr lang="en-US" sz="1600" dirty="0" err="1" smtClean="0"/>
              <a:t>pbcecm</a:t>
            </a:r>
            <a:endParaRPr lang="en-US" sz="1600" dirty="0"/>
          </a:p>
          <a:p>
            <a:r>
              <a:rPr lang="en-US" sz="1600" dirty="0"/>
              <a:t>				                     </a:t>
            </a:r>
            <a:r>
              <a:rPr lang="en-US" sz="1600" dirty="0" smtClean="0"/>
              <a:t>    Password        </a:t>
            </a:r>
            <a:r>
              <a:rPr lang="en-US" sz="1600" dirty="0"/>
              <a:t>:   </a:t>
            </a:r>
            <a:r>
              <a:rPr lang="en-US" sz="1600" dirty="0" smtClean="0"/>
              <a:t> cecm8478                                                                   </a:t>
            </a:r>
            <a:endParaRPr lang="en-US" sz="1600" dirty="0"/>
          </a:p>
          <a:p>
            <a:pPr lvl="0"/>
            <a:r>
              <a:rPr lang="en-US" sz="1600" b="1" dirty="0" smtClean="0"/>
              <a:t>2.  WORLD </a:t>
            </a:r>
            <a:r>
              <a:rPr lang="en-US" sz="1600" b="1" dirty="0"/>
              <a:t>LIBRARY </a:t>
            </a:r>
            <a:r>
              <a:rPr lang="en-US" sz="1600" b="1" dirty="0" smtClean="0"/>
              <a:t>ACCESS                           :</a:t>
            </a:r>
            <a:r>
              <a:rPr lang="en-US" sz="1600" dirty="0" smtClean="0"/>
              <a:t>                        </a:t>
            </a:r>
            <a:r>
              <a:rPr lang="en-US" sz="1600" b="1" dirty="0" smtClean="0"/>
              <a:t> </a:t>
            </a:r>
            <a:r>
              <a:rPr lang="en-US" sz="1600" u="sng" dirty="0"/>
              <a:t>http://database.worldlibrary.org/</a:t>
            </a:r>
            <a:endParaRPr lang="en-US" sz="1600" dirty="0"/>
          </a:p>
          <a:p>
            <a:r>
              <a:rPr lang="en-US" sz="1600" dirty="0"/>
              <a:t>					</a:t>
            </a:r>
            <a:r>
              <a:rPr lang="en-US" sz="1600" dirty="0" smtClean="0"/>
              <a:t>       Login      </a:t>
            </a:r>
            <a:r>
              <a:rPr lang="en-US" sz="1600" dirty="0"/>
              <a:t>:      </a:t>
            </a:r>
            <a:r>
              <a:rPr lang="en-US" sz="1600" dirty="0" err="1" smtClean="0"/>
              <a:t>in_cgclm@user</a:t>
            </a:r>
            <a:endParaRPr lang="en-US" sz="1600" dirty="0" smtClean="0"/>
          </a:p>
          <a:p>
            <a:r>
              <a:rPr lang="en-US" sz="1600" dirty="0" smtClean="0"/>
              <a:t>				</a:t>
            </a:r>
            <a:r>
              <a:rPr lang="en-US" sz="1600" dirty="0"/>
              <a:t> </a:t>
            </a:r>
            <a:r>
              <a:rPr lang="en-US" sz="1600" dirty="0" smtClean="0"/>
              <a:t>                          Password      :      reading</a:t>
            </a:r>
          </a:p>
          <a:p>
            <a:r>
              <a:rPr lang="en-US" sz="1600" b="1" dirty="0" smtClean="0"/>
              <a:t>3. </a:t>
            </a:r>
            <a:r>
              <a:rPr lang="en-US" sz="1600" b="1" dirty="0"/>
              <a:t>DELNET-GALE E-JOURNALS	</a:t>
            </a:r>
            <a:r>
              <a:rPr lang="en-US" sz="1600" b="1" dirty="0" smtClean="0"/>
              <a:t>                  :       </a:t>
            </a:r>
            <a:r>
              <a:rPr lang="en-US" sz="1600" u="sng" dirty="0" smtClean="0"/>
              <a:t>https</a:t>
            </a:r>
            <a:r>
              <a:rPr lang="en-US" sz="1600" u="sng" dirty="0"/>
              <a:t>://</a:t>
            </a:r>
            <a:r>
              <a:rPr lang="en-US" sz="1600" u="sng" dirty="0" smtClean="0"/>
              <a:t>link.gale.com/apps/menu?u=chandigarhengg</a:t>
            </a:r>
            <a:endParaRPr lang="en-US" sz="1600" dirty="0" smtClean="0"/>
          </a:p>
          <a:p>
            <a:r>
              <a:rPr lang="en-US" sz="1600" b="1" dirty="0"/>
              <a:t> </a:t>
            </a:r>
            <a:r>
              <a:rPr lang="en-US" sz="1600" b="1" dirty="0" smtClean="0"/>
              <a:t>                                                           </a:t>
            </a:r>
            <a:r>
              <a:rPr lang="en-US" sz="1600" b="1" dirty="0"/>
              <a:t>  </a:t>
            </a:r>
            <a:r>
              <a:rPr lang="en-US" sz="1600" b="1" dirty="0" smtClean="0"/>
              <a:t>                                                      </a:t>
            </a:r>
            <a:r>
              <a:rPr lang="en-US" sz="1600" dirty="0" smtClean="0"/>
              <a:t> Access </a:t>
            </a:r>
            <a:r>
              <a:rPr lang="en-US" sz="1600" dirty="0"/>
              <a:t>code :    </a:t>
            </a:r>
            <a:r>
              <a:rPr lang="en-US" sz="1600" dirty="0" smtClean="0"/>
              <a:t>info</a:t>
            </a:r>
          </a:p>
          <a:p>
            <a:pPr lvl="0"/>
            <a:r>
              <a:rPr lang="en-US" sz="1200" b="1" dirty="0"/>
              <a:t>4</a:t>
            </a:r>
            <a:r>
              <a:rPr lang="en-US" sz="1200" b="1" dirty="0" smtClean="0"/>
              <a:t>.</a:t>
            </a:r>
            <a:r>
              <a:rPr lang="en-US" sz="1600" b="1" dirty="0" smtClean="0"/>
              <a:t>  EBSCO </a:t>
            </a:r>
            <a:r>
              <a:rPr lang="en-US" sz="1600" b="1" dirty="0"/>
              <a:t>BUSINESS SOURCE </a:t>
            </a:r>
            <a:r>
              <a:rPr lang="en-US" sz="1200" b="1" dirty="0"/>
              <a:t>ELITE : </a:t>
            </a:r>
            <a:r>
              <a:rPr lang="en-IN" sz="1200" dirty="0"/>
              <a:t> </a:t>
            </a:r>
            <a:r>
              <a:rPr lang="en-IN" sz="1200" u="sng" dirty="0"/>
              <a:t>https://search.ebscohost.com/login.aspx?authtype=ip,uid&amp;custid=ns154387&amp;groupid=main&amp;profile=ehost&amp;defaultdb=bsh</a:t>
            </a:r>
            <a:endParaRPr lang="en-US" sz="1200" dirty="0"/>
          </a:p>
          <a:p>
            <a:r>
              <a:rPr lang="en-US" sz="1600" b="1" dirty="0"/>
              <a:t>                                                                                       </a:t>
            </a:r>
            <a:r>
              <a:rPr lang="en-US" sz="1600" b="1" dirty="0" smtClean="0"/>
              <a:t>                            </a:t>
            </a:r>
            <a:r>
              <a:rPr lang="en-US" sz="1600" dirty="0"/>
              <a:t>User ID: </a:t>
            </a:r>
            <a:r>
              <a:rPr lang="en-US" sz="1600" dirty="0" err="1"/>
              <a:t>chandigarhbusi</a:t>
            </a:r>
            <a:endParaRPr lang="en-US" sz="1600" dirty="0"/>
          </a:p>
          <a:p>
            <a:r>
              <a:rPr lang="en-US" sz="1600" dirty="0"/>
              <a:t>                                                                                          </a:t>
            </a:r>
            <a:r>
              <a:rPr lang="en-US" sz="1600" dirty="0" smtClean="0"/>
              <a:t>                            </a:t>
            </a:r>
            <a:r>
              <a:rPr lang="en-US" sz="1600" dirty="0"/>
              <a:t>Password: </a:t>
            </a:r>
            <a:r>
              <a:rPr lang="en-US" sz="1600" dirty="0" smtClean="0"/>
              <a:t>Library@2025</a:t>
            </a:r>
            <a:endParaRPr lang="en-US" sz="1600" dirty="0"/>
          </a:p>
          <a:p>
            <a:pPr lvl="0"/>
            <a:r>
              <a:rPr lang="en-US" sz="1600" b="1" dirty="0"/>
              <a:t>5</a:t>
            </a:r>
            <a:r>
              <a:rPr lang="en-US" sz="1600" b="1" dirty="0" smtClean="0"/>
              <a:t>.  EBSCO </a:t>
            </a:r>
            <a:r>
              <a:rPr lang="en-US" sz="1600" b="1" dirty="0"/>
              <a:t>DATABASE                    </a:t>
            </a:r>
            <a:r>
              <a:rPr lang="en-US" sz="1600" b="1" dirty="0" smtClean="0"/>
              <a:t>                              :                             </a:t>
            </a:r>
            <a:r>
              <a:rPr lang="en-US" sz="1600" u="sng" dirty="0"/>
              <a:t>http://search.ebscohost.com</a:t>
            </a:r>
            <a:endParaRPr lang="en-US" sz="1600" dirty="0"/>
          </a:p>
          <a:p>
            <a:r>
              <a:rPr lang="en-US" sz="1600" b="1" dirty="0"/>
              <a:t>                                                                                         </a:t>
            </a:r>
            <a:r>
              <a:rPr lang="en-US" sz="1600" b="1" dirty="0" smtClean="0"/>
              <a:t>                                           </a:t>
            </a:r>
            <a:r>
              <a:rPr lang="en-US" sz="1600" dirty="0"/>
              <a:t>Login ID      </a:t>
            </a:r>
            <a:r>
              <a:rPr lang="en-US" sz="1600" dirty="0" err="1"/>
              <a:t>cgcl</a:t>
            </a:r>
            <a:r>
              <a:rPr lang="en-US" sz="1600" dirty="0"/>
              <a:t>  </a:t>
            </a:r>
          </a:p>
          <a:p>
            <a:r>
              <a:rPr lang="en-US" sz="1600" dirty="0"/>
              <a:t>                                                                                        </a:t>
            </a:r>
            <a:r>
              <a:rPr lang="en-US" sz="1600" dirty="0" smtClean="0"/>
              <a:t>                                    </a:t>
            </a:r>
            <a:r>
              <a:rPr lang="en-US" sz="1600" dirty="0"/>
              <a:t>Password    clg@2022</a:t>
            </a:r>
          </a:p>
          <a:p>
            <a:r>
              <a:rPr lang="en-US" sz="1600" b="1" dirty="0">
                <a:sym typeface="+mn-ea"/>
              </a:rPr>
              <a:t>6. EBSCO </a:t>
            </a:r>
            <a:r>
              <a:rPr lang="en-US" sz="1600" b="1" dirty="0" smtClean="0">
                <a:sym typeface="+mn-ea"/>
              </a:rPr>
              <a:t>E-BOOKS     </a:t>
            </a:r>
            <a:r>
              <a:rPr lang="en-US" sz="1600" b="1" dirty="0">
                <a:sym typeface="+mn-ea"/>
              </a:rPr>
              <a:t>;</a:t>
            </a:r>
            <a:r>
              <a:rPr lang="en-US" sz="1600" dirty="0">
                <a:sym typeface="+mn-ea"/>
              </a:rPr>
              <a:t> </a:t>
            </a:r>
            <a:r>
              <a:rPr lang="en-US" sz="1600" u="sng" dirty="0">
                <a:sym typeface="+mn-ea"/>
                <a:hlinkClick r:id="rId3"/>
              </a:rPr>
              <a:t>https://</a:t>
            </a:r>
            <a:r>
              <a:rPr lang="en-US" sz="1600" u="sng" dirty="0" smtClean="0">
                <a:sym typeface="+mn-ea"/>
                <a:hlinkClick r:id="rId3"/>
              </a:rPr>
              <a:t>assets.ebsco.com/m/2914c90c85e2c31b/original/EBSCO-eBooks-Academic-Collection-Title-List-Worldwide.xlsx</a:t>
            </a:r>
            <a:endParaRPr lang="en-US" sz="1600" dirty="0">
              <a:ea typeface="Calibri" panose="020F0502020204030204" charset="0"/>
              <a:cs typeface="Times New Roman" panose="02020603050405020304" pitchFamily="18" charset="0"/>
            </a:endParaRPr>
          </a:p>
          <a:p>
            <a:endParaRPr lang="en-US" sz="1600" b="1" dirty="0" smtClean="0"/>
          </a:p>
          <a:p>
            <a:r>
              <a:rPr lang="en-US" sz="1600" b="1" dirty="0" smtClean="0"/>
              <a:t>7. NPTEL </a:t>
            </a:r>
            <a:r>
              <a:rPr lang="en-US" sz="1600" b="1" dirty="0"/>
              <a:t>VIDEO LECTURES 	</a:t>
            </a:r>
            <a:r>
              <a:rPr lang="en-US" sz="1600" b="1" dirty="0" smtClean="0"/>
              <a:t>                             </a:t>
            </a:r>
            <a:r>
              <a:rPr lang="en-US" sz="1600" dirty="0" smtClean="0"/>
              <a:t>:                           </a:t>
            </a:r>
            <a:r>
              <a:rPr lang="en-US" sz="1600" u="sng" dirty="0"/>
              <a:t>ftp://192.168.100.14</a:t>
            </a:r>
            <a:endParaRPr lang="en-US" sz="1400" dirty="0" smtClean="0"/>
          </a:p>
          <a:p>
            <a:pPr lvl="0"/>
            <a:r>
              <a:rPr lang="en-US" sz="1600" b="1" dirty="0" smtClean="0"/>
              <a:t>8. NATIONAL </a:t>
            </a:r>
            <a:r>
              <a:rPr lang="en-US" sz="1600" b="1" dirty="0"/>
              <a:t>DIGITAL LIBRARY </a:t>
            </a:r>
            <a:r>
              <a:rPr lang="en-US" sz="1600" b="1" dirty="0" smtClean="0"/>
              <a:t>                               :                                </a:t>
            </a:r>
            <a:r>
              <a:rPr lang="en-US" sz="1600" u="sng" dirty="0"/>
              <a:t>https://ndl.iitkgp.ac.in/</a:t>
            </a:r>
            <a:endParaRPr lang="en-US" sz="1600" dirty="0"/>
          </a:p>
          <a:p>
            <a:r>
              <a:rPr lang="en-US" sz="1600" b="1" dirty="0"/>
              <a:t> </a:t>
            </a:r>
            <a:r>
              <a:rPr lang="en-US" sz="1600" b="1" dirty="0" smtClean="0"/>
              <a:t>9. TURNITIN </a:t>
            </a:r>
            <a:r>
              <a:rPr lang="en-US" sz="1600" b="1" dirty="0"/>
              <a:t>PLAGIARISM </a:t>
            </a:r>
            <a:r>
              <a:rPr lang="en-US" sz="1600" b="1" dirty="0" smtClean="0"/>
              <a:t>SOFTWARE            :    </a:t>
            </a:r>
            <a:r>
              <a:rPr lang="en-US" sz="1600" dirty="0" smtClean="0"/>
              <a:t>https</a:t>
            </a:r>
            <a:r>
              <a:rPr lang="en-US" sz="1600" dirty="0"/>
              <a:t>://www.turnitin.com/login_page.asp?lang=en_us</a:t>
            </a:r>
          </a:p>
          <a:p>
            <a:pPr lvl="0"/>
            <a:r>
              <a:rPr lang="en-US" sz="1600" b="1" dirty="0"/>
              <a:t>10. LIBSYS WEBOPAC                                        </a:t>
            </a:r>
            <a:r>
              <a:rPr lang="en-US" sz="1600" b="1" dirty="0" smtClean="0"/>
              <a:t>       </a:t>
            </a:r>
            <a:r>
              <a:rPr lang="en-US" sz="1600" b="1" dirty="0"/>
              <a:t>:         </a:t>
            </a:r>
            <a:r>
              <a:rPr lang="en-US" sz="1600" b="1" dirty="0" smtClean="0"/>
              <a:t>                         </a:t>
            </a:r>
            <a:r>
              <a:rPr lang="en-US" sz="1600" dirty="0"/>
              <a:t>cgcopac.lsease.in</a:t>
            </a:r>
            <a:r>
              <a:rPr lang="en-US" sz="1600" b="1" dirty="0" smtClean="0"/>
              <a:t>                          </a:t>
            </a:r>
          </a:p>
          <a:p>
            <a:pPr lvl="0"/>
            <a:endParaRPr lang="en-US" sz="2000" dirty="0">
              <a:latin typeface="Arial Narrow" panose="020B0606020202030204" pitchFamily="34" charset="0"/>
            </a:endParaRPr>
          </a:p>
        </p:txBody>
      </p:sp>
    </p:spTree>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a:ln w="28575">
            <a:solidFill>
              <a:schemeClr val="tx1"/>
            </a:solidFill>
          </a:ln>
        </p:spPr>
        <p:txBody>
          <a:bodyPr>
            <a:noAutofit/>
          </a:bodyPr>
          <a:lstStyle/>
          <a:p>
            <a:pPr algn="l"/>
            <a:r>
              <a:rPr lang="en-US" sz="4000" b="1" dirty="0" smtClean="0"/>
              <a:t>                                   </a:t>
            </a:r>
            <a:br>
              <a:rPr lang="en-US" sz="4000" b="1" dirty="0" smtClean="0"/>
            </a:br>
            <a:r>
              <a:rPr lang="en-US" sz="4000" b="1" dirty="0"/>
              <a:t/>
            </a:r>
            <a:br>
              <a:rPr lang="en-US" sz="4000" b="1" dirty="0"/>
            </a:br>
            <a:r>
              <a:rPr lang="en-US" sz="4000" b="1" dirty="0" smtClean="0"/>
              <a:t/>
            </a:r>
            <a:br>
              <a:rPr lang="en-US" sz="4000" b="1" dirty="0" smtClean="0"/>
            </a:br>
            <a:r>
              <a:rPr lang="en-US" sz="4000" b="1" dirty="0"/>
              <a:t> </a:t>
            </a:r>
            <a:r>
              <a:rPr lang="en-US" sz="4000" b="1" dirty="0" smtClean="0"/>
              <a:t>                     Repository Links </a:t>
            </a:r>
            <a:r>
              <a:rPr lang="en-US" sz="2400" dirty="0" smtClean="0"/>
              <a:t/>
            </a:r>
            <a:br>
              <a:rPr lang="en-US" sz="2400" dirty="0" smtClean="0"/>
            </a:br>
            <a:r>
              <a:rPr lang="en-US" sz="2400" dirty="0" smtClean="0"/>
              <a:t>1   </a:t>
            </a:r>
            <a:r>
              <a:rPr lang="en-US" sz="2000" dirty="0" smtClean="0"/>
              <a:t>e-PG </a:t>
            </a:r>
            <a:r>
              <a:rPr lang="en-US" sz="2000" dirty="0" err="1" smtClean="0"/>
              <a:t>Pathshala</a:t>
            </a:r>
            <a:r>
              <a:rPr lang="en-US" sz="2000" dirty="0" smtClean="0"/>
              <a:t>     </a:t>
            </a:r>
            <a:r>
              <a:rPr lang="en-US" sz="2000" u="sng" dirty="0" smtClean="0">
                <a:hlinkClick r:id="rId2"/>
              </a:rPr>
              <a:t>https://epgp.inflibnet.ac.in</a:t>
            </a:r>
            <a:r>
              <a:rPr lang="en-US" sz="2000" dirty="0" smtClean="0"/>
              <a:t/>
            </a:r>
            <a:br>
              <a:rPr lang="en-US" sz="2000" dirty="0" smtClean="0"/>
            </a:br>
            <a:r>
              <a:rPr lang="en-US" sz="2000" dirty="0" smtClean="0"/>
              <a:t>2  e-</a:t>
            </a:r>
            <a:r>
              <a:rPr lang="en-US" sz="2000" dirty="0" err="1" smtClean="0"/>
              <a:t>Shodh</a:t>
            </a:r>
            <a:r>
              <a:rPr lang="en-US" sz="2000" dirty="0" smtClean="0"/>
              <a:t> Sindhu    </a:t>
            </a:r>
            <a:r>
              <a:rPr lang="en-US" sz="2000" u="sng" dirty="0" smtClean="0">
                <a:hlinkClick r:id="rId3"/>
              </a:rPr>
              <a:t>https://ess.inflibnet.ac.in</a:t>
            </a:r>
            <a:r>
              <a:rPr lang="en-US" sz="2000" dirty="0" smtClean="0"/>
              <a:t/>
            </a:r>
            <a:br>
              <a:rPr lang="en-US" sz="2000" dirty="0" smtClean="0"/>
            </a:br>
            <a:r>
              <a:rPr lang="en-US" sz="2000" dirty="0" smtClean="0"/>
              <a:t>3  Search Engine for PDF Books   </a:t>
            </a:r>
            <a:r>
              <a:rPr lang="en-US" sz="2000" u="sng" dirty="0" smtClean="0"/>
              <a:t>www.pdfdrive.com</a:t>
            </a:r>
            <a:r>
              <a:rPr lang="en-US" sz="2000" dirty="0" smtClean="0"/>
              <a:t/>
            </a:r>
            <a:br>
              <a:rPr lang="en-US" sz="2000" dirty="0" smtClean="0"/>
            </a:br>
            <a:r>
              <a:rPr lang="en-US" sz="2000" u="sng" dirty="0" smtClean="0"/>
              <a:t>4  </a:t>
            </a:r>
            <a:r>
              <a:rPr lang="en-US" sz="2000" u="sng" dirty="0" smtClean="0">
                <a:hlinkClick r:id="rId4"/>
              </a:rPr>
              <a:t>National Digital Library of India      https://ndl.iitkgp.ac.in</a:t>
            </a:r>
            <a:r>
              <a:rPr lang="en-US" sz="2000" dirty="0" smtClean="0"/>
              <a:t/>
            </a:r>
            <a:br>
              <a:rPr lang="en-US" sz="2000" dirty="0" smtClean="0"/>
            </a:br>
            <a:r>
              <a:rPr lang="en-US" sz="2000" dirty="0" smtClean="0"/>
              <a:t>5  </a:t>
            </a:r>
            <a:r>
              <a:rPr lang="en-US" sz="2000" dirty="0" err="1" smtClean="0">
                <a:hlinkClick r:id="rId5"/>
              </a:rPr>
              <a:t>ShodhGanga</a:t>
            </a:r>
            <a:r>
              <a:rPr lang="en-US" sz="2000" dirty="0" smtClean="0">
                <a:hlinkClick r:id="rId5"/>
              </a:rPr>
              <a:t>      </a:t>
            </a:r>
            <a:r>
              <a:rPr lang="en-US" sz="2000" u="sng" dirty="0" smtClean="0">
                <a:hlinkClick r:id="rId5"/>
              </a:rPr>
              <a:t>https://shodhganga.inflibnet.ac.in/</a:t>
            </a:r>
            <a:r>
              <a:rPr lang="en-US" sz="2000" dirty="0" smtClean="0"/>
              <a:t/>
            </a:r>
            <a:br>
              <a:rPr lang="en-US" sz="2000" dirty="0" smtClean="0"/>
            </a:br>
            <a:r>
              <a:rPr lang="en-US" sz="2000" dirty="0" smtClean="0"/>
              <a:t>6  Discover scientific knowledge and stay connected to the world of science   https://www.researchgate.net/</a:t>
            </a:r>
            <a:br>
              <a:rPr lang="en-US" sz="2000" dirty="0" smtClean="0"/>
            </a:br>
            <a:r>
              <a:rPr lang="en-US" sz="2000" dirty="0" smtClean="0"/>
              <a:t>7  Free e books(60000+)</a:t>
            </a:r>
            <a:r>
              <a:rPr lang="en-US" sz="2000" u="sng" dirty="0" smtClean="0"/>
              <a:t>https://www.gutenberg.org/</a:t>
            </a:r>
            <a:r>
              <a:rPr lang="en-US" sz="2000" dirty="0" smtClean="0"/>
              <a:t/>
            </a:r>
            <a:br>
              <a:rPr lang="en-US" sz="2000" dirty="0" smtClean="0"/>
            </a:br>
            <a:r>
              <a:rPr lang="en-US" sz="2000" dirty="0" smtClean="0"/>
              <a:t>8  NPTEL [National </a:t>
            </a:r>
            <a:r>
              <a:rPr lang="en-US" sz="2000" dirty="0" err="1" smtClean="0"/>
              <a:t>Programme</a:t>
            </a:r>
            <a:r>
              <a:rPr lang="en-US" sz="2000" dirty="0" smtClean="0"/>
              <a:t> on Technology Enhanced Learning]     </a:t>
            </a:r>
            <a:r>
              <a:rPr lang="en-US" sz="2000" u="sng" dirty="0" smtClean="0">
                <a:hlinkClick r:id="rId6"/>
              </a:rPr>
              <a:t>https://nptel.ac.in</a:t>
            </a:r>
            <a:r>
              <a:rPr lang="en-US" sz="2000" dirty="0" smtClean="0"/>
              <a:t/>
            </a:r>
            <a:br>
              <a:rPr lang="en-US" sz="2000" dirty="0" smtClean="0"/>
            </a:br>
            <a:r>
              <a:rPr lang="en-US" sz="2000" dirty="0" smtClean="0"/>
              <a:t>9   </a:t>
            </a:r>
            <a:r>
              <a:rPr lang="en-US" sz="2000" dirty="0" smtClean="0">
                <a:hlinkClick r:id="rId7"/>
              </a:rPr>
              <a:t>NPTEL Video Lectures          </a:t>
            </a:r>
            <a:r>
              <a:rPr lang="en-US" sz="2000" u="sng" dirty="0" smtClean="0">
                <a:hlinkClick r:id="rId7"/>
              </a:rPr>
              <a:t>https://archive.nptel.ac.in/</a:t>
            </a:r>
            <a:endParaRPr lang="en-US" sz="2000" dirty="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 y="381000"/>
            <a:ext cx="7643446" cy="1905000"/>
          </a:xfrm>
          <a:prstGeom prst="rect">
            <a:avLst/>
          </a:prstGeom>
        </p:spPr>
      </p:pic>
    </p:spTree>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a:ln w="28575">
            <a:solidFill>
              <a:schemeClr val="tx1"/>
            </a:solidFill>
          </a:ln>
        </p:spPr>
        <p:txBody>
          <a:bodyPr>
            <a:noAutofit/>
          </a:bodyPr>
          <a:lstStyle/>
          <a:p>
            <a:pPr algn="l"/>
            <a:r>
              <a:rPr lang="en-US" sz="2400" dirty="0" smtClean="0"/>
              <a:t>10  OASIS (Openly Available Sources Integrated Search)</a:t>
            </a:r>
            <a:br>
              <a:rPr lang="en-US" sz="2400" dirty="0" smtClean="0"/>
            </a:br>
            <a:r>
              <a:rPr lang="en-US" sz="2400" u="sng" dirty="0" smtClean="0">
                <a:hlinkClick r:id="rId2"/>
              </a:rPr>
              <a:t>https://openlibrary.org/</a:t>
            </a:r>
            <a:r>
              <a:rPr lang="en-US" sz="2400" dirty="0" smtClean="0"/>
              <a:t/>
            </a:r>
            <a:br>
              <a:rPr lang="en-US" sz="2400" dirty="0" smtClean="0"/>
            </a:br>
            <a:r>
              <a:rPr lang="en-US" sz="2400" dirty="0" smtClean="0"/>
              <a:t>11  Open access for academic books </a:t>
            </a:r>
            <a:r>
              <a:rPr lang="en-US" sz="2400" u="sng" dirty="0" smtClean="0"/>
              <a:t>https://www.oapen.org/</a:t>
            </a:r>
            <a:r>
              <a:rPr lang="en-US" sz="2400" dirty="0" smtClean="0"/>
              <a:t/>
            </a:r>
            <a:br>
              <a:rPr lang="en-US" sz="2400" dirty="0" smtClean="0"/>
            </a:br>
            <a:r>
              <a:rPr lang="en-US" sz="2400" dirty="0" smtClean="0"/>
              <a:t>12  SAKSHAT   </a:t>
            </a:r>
            <a:r>
              <a:rPr lang="en-US" sz="2400" u="sng" dirty="0" smtClean="0">
                <a:hlinkClick r:id="rId3"/>
              </a:rPr>
              <a:t>https://sakshat.ac.in/?project=vidwan</a:t>
            </a:r>
            <a:r>
              <a:rPr lang="en-US" sz="2400" dirty="0" smtClean="0"/>
              <a:t/>
            </a:r>
            <a:br>
              <a:rPr lang="en-US" sz="2400" dirty="0" smtClean="0"/>
            </a:br>
            <a:r>
              <a:rPr lang="en-US" sz="2400" dirty="0" smtClean="0"/>
              <a:t>13   </a:t>
            </a:r>
            <a:r>
              <a:rPr lang="en-US" sz="2400" dirty="0" smtClean="0">
                <a:hlinkClick r:id="rId4"/>
              </a:rPr>
              <a:t>Science, Health, Medical and Engineering Journals  </a:t>
            </a:r>
            <a:r>
              <a:rPr lang="en-US" sz="2400" dirty="0" smtClean="0"/>
              <a:t/>
            </a:r>
            <a:br>
              <a:rPr lang="en-US" sz="2400" dirty="0" smtClean="0"/>
            </a:br>
            <a:r>
              <a:rPr lang="en-US" sz="2400" u="sng" dirty="0" smtClean="0">
                <a:hlinkClick r:id="rId4"/>
              </a:rPr>
              <a:t>www.sciencedirect.com</a:t>
            </a:r>
            <a:r>
              <a:rPr lang="en-US" sz="2400" dirty="0" smtClean="0"/>
              <a:t/>
            </a:r>
            <a:br>
              <a:rPr lang="en-US" sz="2400" dirty="0" smtClean="0"/>
            </a:br>
            <a:r>
              <a:rPr lang="en-US" sz="2400" dirty="0" smtClean="0"/>
              <a:t>14  Open Access books    https://www.doabooks.org/</a:t>
            </a:r>
            <a:br>
              <a:rPr lang="en-US" sz="2400" dirty="0" smtClean="0"/>
            </a:br>
            <a:r>
              <a:rPr lang="en-US" sz="2400" dirty="0" smtClean="0"/>
              <a:t>15  SWAYAMPRABHA   </a:t>
            </a:r>
            <a:r>
              <a:rPr lang="en-US" sz="2400" u="sng" dirty="0" smtClean="0">
                <a:hlinkClick r:id="rId5"/>
              </a:rPr>
              <a:t>https://www.swayamprabha.gov.in</a:t>
            </a:r>
            <a:r>
              <a:rPr lang="en-US" sz="2400" dirty="0" smtClean="0"/>
              <a:t/>
            </a:r>
            <a:br>
              <a:rPr lang="en-US" sz="2400" dirty="0" smtClean="0"/>
            </a:br>
            <a:r>
              <a:rPr lang="en-US" sz="2400" dirty="0" smtClean="0"/>
              <a:t>16  SWAYAM Online Courses</a:t>
            </a:r>
            <a:br>
              <a:rPr lang="en-US" sz="2400" dirty="0" smtClean="0"/>
            </a:br>
            <a:r>
              <a:rPr lang="en-US" sz="2400" u="sng" dirty="0" smtClean="0">
                <a:hlinkClick r:id="rId6"/>
              </a:rPr>
              <a:t>https://storage.googleapis.com/uniquecourses/online.html</a:t>
            </a:r>
            <a:r>
              <a:rPr lang="en-US" sz="2400" dirty="0" smtClean="0"/>
              <a:t/>
            </a:r>
            <a:br>
              <a:rPr lang="en-US" sz="2400" dirty="0" smtClean="0"/>
            </a:br>
            <a:r>
              <a:rPr lang="en-US" sz="2400" dirty="0" smtClean="0"/>
              <a:t>17   Engineering Research papers Database  </a:t>
            </a:r>
            <a:r>
              <a:rPr lang="en-US" sz="2400" u="sng" dirty="0" smtClean="0">
                <a:hlinkClick r:id="rId7"/>
              </a:rPr>
              <a:t>www.engpaper.com</a:t>
            </a:r>
            <a:r>
              <a:rPr lang="en-US" sz="2400" dirty="0" smtClean="0"/>
              <a:t/>
            </a:r>
            <a:br>
              <a:rPr lang="en-US" sz="2400" dirty="0" smtClean="0"/>
            </a:br>
            <a:r>
              <a:rPr lang="en-US" sz="2400" dirty="0" smtClean="0"/>
              <a:t>18   Engineering and Applied Sciences Technology Journals </a:t>
            </a:r>
            <a:br>
              <a:rPr lang="en-US" sz="2400" dirty="0" smtClean="0"/>
            </a:br>
            <a:r>
              <a:rPr lang="en-US" sz="2400" u="sng" dirty="0" smtClean="0"/>
              <a:t> </a:t>
            </a:r>
            <a:r>
              <a:rPr lang="en-US" sz="2400" u="sng" dirty="0" smtClean="0">
                <a:hlinkClick r:id="rId8"/>
              </a:rPr>
              <a:t>www.ijeast.com</a:t>
            </a:r>
            <a:r>
              <a:rPr lang="en-US" sz="2400" dirty="0" smtClean="0"/>
              <a:t/>
            </a:r>
            <a:br>
              <a:rPr lang="en-US" sz="2400" dirty="0" smtClean="0"/>
            </a:br>
            <a:r>
              <a:rPr lang="en-US" sz="2400" dirty="0" smtClean="0"/>
              <a:t>19  Enhancement in Learning with Improvement in Skills (ELIS) portal    </a:t>
            </a:r>
            <a:r>
              <a:rPr lang="en-US" sz="2400" u="sng" dirty="0" smtClean="0"/>
              <a:t>http://free.aicte-india.org/</a:t>
            </a:r>
            <a:r>
              <a:rPr lang="en-US" sz="2400" dirty="0" smtClean="0"/>
              <a:t/>
            </a:r>
            <a:br>
              <a:rPr lang="en-US" sz="2400" dirty="0" smtClean="0"/>
            </a:br>
            <a:r>
              <a:rPr lang="en-US" sz="2400" dirty="0" smtClean="0"/>
              <a:t>20    DOAB - Directory of Open Access Books</a:t>
            </a:r>
            <a:br>
              <a:rPr lang="en-US" sz="2400" dirty="0" smtClean="0"/>
            </a:br>
            <a:r>
              <a:rPr lang="en-US" sz="2400" u="sng" dirty="0" smtClean="0">
                <a:hlinkClick r:id="rId9"/>
              </a:rPr>
              <a:t>https://directory.doabooks.org/handle/20.500.12854/34495</a:t>
            </a:r>
            <a:endParaRPr lang="en-US" sz="2400" dirty="0"/>
          </a:p>
        </p:txBody>
      </p:sp>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a:ln w="28575">
            <a:solidFill>
              <a:schemeClr val="tx1"/>
            </a:solidFill>
          </a:ln>
        </p:spPr>
        <p:txBody>
          <a:bodyPr>
            <a:normAutofit fontScale="90000"/>
          </a:bodyPr>
          <a:lstStyle/>
          <a:p>
            <a:pPr algn="l"/>
            <a:r>
              <a:rPr lang="en-US" sz="2700" dirty="0" smtClean="0"/>
              <a:t/>
            </a:r>
            <a:br>
              <a:rPr lang="en-US" sz="2700" dirty="0" smtClean="0"/>
            </a:br>
            <a:r>
              <a:rPr lang="en-US" sz="2700" dirty="0" smtClean="0"/>
              <a:t/>
            </a:r>
            <a:br>
              <a:rPr lang="en-US" sz="2700" dirty="0" smtClean="0"/>
            </a:br>
            <a:r>
              <a:rPr lang="en-US" sz="2700" dirty="0" smtClean="0"/>
              <a:t>21  DOAJ    </a:t>
            </a:r>
            <a:r>
              <a:rPr lang="en-US" sz="2700" u="sng" dirty="0" smtClean="0">
                <a:hlinkClick r:id="rId2"/>
              </a:rPr>
              <a:t>https://doaj.org/</a:t>
            </a:r>
            <a:r>
              <a:rPr lang="en-US" sz="2700" dirty="0" smtClean="0"/>
              <a:t/>
            </a:r>
            <a:br>
              <a:rPr lang="en-US" sz="2700" dirty="0" smtClean="0"/>
            </a:br>
            <a:r>
              <a:rPr lang="en-US" sz="2700" dirty="0" smtClean="0"/>
              <a:t>22   e-Content courseware in UG subjects   </a:t>
            </a:r>
            <a:r>
              <a:rPr lang="en-US" sz="2700" u="sng" dirty="0" smtClean="0">
                <a:hlinkClick r:id="rId3"/>
              </a:rPr>
              <a:t>http://cec.nic.in/cec/</a:t>
            </a:r>
            <a:r>
              <a:rPr lang="en-US" sz="2700" dirty="0" smtClean="0"/>
              <a:t/>
            </a:r>
            <a:br>
              <a:rPr lang="en-US" sz="2700" dirty="0" smtClean="0"/>
            </a:br>
            <a:r>
              <a:rPr lang="en-US" sz="2700" dirty="0" smtClean="0"/>
              <a:t>23   E-</a:t>
            </a:r>
            <a:r>
              <a:rPr lang="en-US" sz="2700" dirty="0" err="1" smtClean="0"/>
              <a:t>Kalpa</a:t>
            </a:r>
            <a:r>
              <a:rPr lang="en-US" sz="2700" dirty="0" smtClean="0"/>
              <a:t>    </a:t>
            </a:r>
            <a:r>
              <a:rPr lang="en-US" sz="2700" u="sng" dirty="0" smtClean="0">
                <a:hlinkClick r:id="rId4"/>
              </a:rPr>
              <a:t>https://icar.org.in/content/e-kalpa</a:t>
            </a:r>
            <a:r>
              <a:rPr lang="en-US" sz="2700" dirty="0" smtClean="0"/>
              <a:t/>
            </a:r>
            <a:br>
              <a:rPr lang="en-US" sz="2700" dirty="0" smtClean="0"/>
            </a:br>
            <a:r>
              <a:rPr lang="en-US" sz="2700" dirty="0" smtClean="0"/>
              <a:t>24   Open Access Books and Journals</a:t>
            </a:r>
            <a:br>
              <a:rPr lang="en-US" sz="2700" dirty="0" smtClean="0"/>
            </a:br>
            <a:r>
              <a:rPr lang="en-IN" sz="2700" dirty="0" smtClean="0"/>
              <a:t> </a:t>
            </a:r>
            <a:r>
              <a:rPr lang="en-US" sz="2700" dirty="0" smtClean="0"/>
              <a:t>https://about.jstor.org/librarians/books/open-access-books-jstor/</a:t>
            </a:r>
            <a:br>
              <a:rPr lang="en-US" sz="2700" dirty="0" smtClean="0"/>
            </a:br>
            <a:r>
              <a:rPr lang="en-US" sz="2700" dirty="0" smtClean="0"/>
              <a:t> 25   Free e-Books   https://www.gutenberg.org/</a:t>
            </a:r>
            <a:br>
              <a:rPr lang="en-US" sz="2700" dirty="0" smtClean="0"/>
            </a:br>
            <a:r>
              <a:rPr lang="en-US" sz="2700" dirty="0" smtClean="0"/>
              <a:t>26    AICTE Collaborations (</a:t>
            </a:r>
            <a:r>
              <a:rPr lang="en-US" sz="2700" dirty="0" err="1" smtClean="0"/>
              <a:t>MoU</a:t>
            </a:r>
            <a:r>
              <a:rPr lang="en-US" sz="2700" dirty="0" smtClean="0"/>
              <a:t>) with other Organizations</a:t>
            </a:r>
            <a:br>
              <a:rPr lang="en-US" sz="2700" dirty="0" smtClean="0"/>
            </a:br>
            <a:r>
              <a:rPr lang="en-US" sz="2700" u="sng" dirty="0" smtClean="0">
                <a:hlinkClick r:id="rId5"/>
              </a:rPr>
              <a:t>https://www.aicte-india.org/education/collaborations</a:t>
            </a:r>
            <a:r>
              <a:rPr lang="en-US" sz="2700" dirty="0" smtClean="0"/>
              <a:t/>
            </a:r>
            <a:br>
              <a:rPr lang="en-US" sz="2700" dirty="0" smtClean="0"/>
            </a:br>
            <a:r>
              <a:rPr lang="en-US" sz="2700" dirty="0" smtClean="0"/>
              <a:t>27   AAKASH EDUCATIONAL PORTAL</a:t>
            </a:r>
            <a:br>
              <a:rPr lang="en-US" sz="2700" dirty="0" smtClean="0"/>
            </a:br>
            <a:r>
              <a:rPr lang="en-US" sz="2700" u="sng" dirty="0" smtClean="0">
                <a:hlinkClick r:id="rId6"/>
              </a:rPr>
              <a:t>https://www.it.iitb.ac.in/nmeict/home.html</a:t>
            </a:r>
            <a:r>
              <a:rPr lang="en-US" sz="2700" dirty="0" smtClean="0"/>
              <a:t/>
            </a:r>
            <a:br>
              <a:rPr lang="en-US" sz="2700" dirty="0" smtClean="0"/>
            </a:br>
            <a:r>
              <a:rPr lang="en-US" sz="2700" dirty="0" smtClean="0"/>
              <a:t>28    </a:t>
            </a:r>
            <a:r>
              <a:rPr lang="en-US" sz="2700" dirty="0" err="1" smtClean="0"/>
              <a:t>InfoPort</a:t>
            </a:r>
            <a:r>
              <a:rPr lang="en-US" sz="2700" dirty="0" smtClean="0"/>
              <a:t>    </a:t>
            </a:r>
            <a:r>
              <a:rPr lang="en-US" sz="2700" u="sng" dirty="0" smtClean="0"/>
              <a:t>https:/infoport.inflibnet.ac.in</a:t>
            </a:r>
            <a:r>
              <a:rPr lang="en-US" sz="2700" dirty="0" smtClean="0"/>
              <a:t/>
            </a:r>
            <a:br>
              <a:rPr lang="en-US" sz="2700" dirty="0" smtClean="0"/>
            </a:br>
            <a:r>
              <a:rPr lang="en-US" sz="2700" dirty="0" smtClean="0"/>
              <a:t>29   National Educational Alliance for Technology</a:t>
            </a:r>
            <a:br>
              <a:rPr lang="en-US" sz="2700" dirty="0" smtClean="0"/>
            </a:br>
            <a:r>
              <a:rPr lang="en-US" sz="2700" u="sng" dirty="0" smtClean="0"/>
              <a:t>https//neat.aicte-india.org/</a:t>
            </a:r>
            <a:r>
              <a:rPr lang="en-US" sz="2700" dirty="0" smtClean="0"/>
              <a:t/>
            </a:r>
            <a:br>
              <a:rPr lang="en-US" sz="2700" dirty="0" smtClean="0"/>
            </a:br>
            <a:r>
              <a:rPr lang="en-US" sz="2700" dirty="0" smtClean="0"/>
              <a:t>30   OAPEN    https://www.oapen.org/</a:t>
            </a:r>
            <a:br>
              <a:rPr lang="en-US" sz="2700" dirty="0" smtClean="0"/>
            </a:br>
            <a:r>
              <a:rPr lang="en-US" dirty="0" smtClean="0"/>
              <a:t/>
            </a:r>
            <a:br>
              <a:rPr lang="en-US" dirty="0" smtClean="0"/>
            </a:br>
            <a:endParaRPr lang="en-US" dirty="0"/>
          </a:p>
        </p:txBody>
      </p:sp>
    </p:spTree>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0"/>
          </a:xfrm>
          <a:ln w="28575">
            <a:solidFill>
              <a:schemeClr val="tx1"/>
            </a:solidFill>
          </a:ln>
        </p:spPr>
        <p:txBody>
          <a:bodyPr>
            <a:noAutofit/>
          </a:bodyPr>
          <a:lstStyle/>
          <a:p>
            <a:pPr algn="l"/>
            <a:r>
              <a:rPr lang="en-US" sz="2400" dirty="0" smtClean="0"/>
              <a:t/>
            </a:r>
            <a:br>
              <a:rPr lang="en-US" sz="2400" dirty="0" smtClean="0"/>
            </a:br>
            <a:r>
              <a:rPr lang="en-US" sz="2400" dirty="0" smtClean="0"/>
              <a:t>31   QUANTUM &amp; NANO COMPUTING</a:t>
            </a:r>
            <a:br>
              <a:rPr lang="en-US" sz="2400" dirty="0" smtClean="0"/>
            </a:br>
            <a:r>
              <a:rPr lang="en-US" sz="2400" u="sng" dirty="0" smtClean="0">
                <a:hlinkClick r:id="rId2"/>
              </a:rPr>
              <a:t>https://www.dei.ac.in/dei/quantumNano/</a:t>
            </a:r>
            <a:r>
              <a:rPr lang="en-US" sz="2400" u="sng" dirty="0" smtClean="0"/>
              <a:t/>
            </a:r>
            <a:br>
              <a:rPr lang="en-US" sz="2400" u="sng" dirty="0" smtClean="0"/>
            </a:br>
            <a:r>
              <a:rPr lang="en-US" sz="2400" dirty="0" smtClean="0"/>
              <a:t> 32  The Online Books Page</a:t>
            </a:r>
            <a:br>
              <a:rPr lang="en-US" sz="2400" dirty="0" smtClean="0"/>
            </a:br>
            <a:r>
              <a:rPr lang="en-US" sz="2400" dirty="0" smtClean="0"/>
              <a:t>https://onlinebooks.library.upenn.edu/lists.html</a:t>
            </a:r>
            <a:br>
              <a:rPr lang="en-US" sz="2400" dirty="0" smtClean="0"/>
            </a:br>
            <a:r>
              <a:rPr lang="en-US" sz="2400" dirty="0" smtClean="0"/>
              <a:t>33    SNLTR     </a:t>
            </a:r>
            <a:r>
              <a:rPr lang="en-US" sz="2400" u="sng" dirty="0" smtClean="0">
                <a:hlinkClick r:id="rId3"/>
              </a:rPr>
              <a:t>https://nltr.org</a:t>
            </a:r>
            <a:r>
              <a:rPr lang="en-US" sz="2400" dirty="0" smtClean="0"/>
              <a:t/>
            </a:r>
            <a:br>
              <a:rPr lang="en-US" sz="2400" dirty="0" smtClean="0"/>
            </a:br>
            <a:r>
              <a:rPr lang="en-US" sz="2400" dirty="0" smtClean="0"/>
              <a:t>34   </a:t>
            </a:r>
            <a:r>
              <a:rPr lang="en-US" sz="2400" dirty="0" err="1" smtClean="0"/>
              <a:t>EThOS</a:t>
            </a:r>
            <a:r>
              <a:rPr lang="en-US" sz="2400" dirty="0" smtClean="0"/>
              <a:t>    https://ethos.bl.uk/Home.do</a:t>
            </a:r>
            <a:br>
              <a:rPr lang="en-US" sz="2400" dirty="0" smtClean="0"/>
            </a:br>
            <a:r>
              <a:rPr lang="en-US" sz="2400" dirty="0" smtClean="0"/>
              <a:t>35    DART-Europe E-theses Portal</a:t>
            </a:r>
            <a:br>
              <a:rPr lang="en-US" sz="2400" dirty="0" smtClean="0"/>
            </a:br>
            <a:r>
              <a:rPr lang="en-US" sz="2400" u="sng" dirty="0" smtClean="0"/>
              <a:t>https://www.dart-europe.org/basic-search.php</a:t>
            </a:r>
            <a:r>
              <a:rPr lang="en-US" sz="2400" dirty="0" smtClean="0"/>
              <a:t/>
            </a:r>
            <a:br>
              <a:rPr lang="en-US" sz="2400" dirty="0" smtClean="0"/>
            </a:br>
            <a:r>
              <a:rPr lang="en-US" sz="2400" dirty="0" smtClean="0"/>
              <a:t>36   Virtual Labs    </a:t>
            </a:r>
            <a:r>
              <a:rPr lang="en-US" sz="2400" u="sng" dirty="0" smtClean="0">
                <a:hlinkClick r:id="rId4"/>
              </a:rPr>
              <a:t>http://www.vlab.co.in/</a:t>
            </a:r>
            <a:r>
              <a:rPr lang="en-US" sz="2400" dirty="0" smtClean="0"/>
              <a:t/>
            </a:r>
            <a:br>
              <a:rPr lang="en-US" sz="2400" dirty="0" smtClean="0"/>
            </a:br>
            <a:r>
              <a:rPr lang="en-US" sz="2400" dirty="0" smtClean="0"/>
              <a:t>37   YOUTH4WORK</a:t>
            </a:r>
            <a:br>
              <a:rPr lang="en-US" sz="2400" dirty="0" smtClean="0"/>
            </a:br>
            <a:r>
              <a:rPr lang="en-US" sz="2400" u="sng" dirty="0" smtClean="0">
                <a:hlinkClick r:id="rId5"/>
              </a:rPr>
              <a:t>https://www.youth4work.com/onlinetalenttest</a:t>
            </a:r>
            <a:r>
              <a:rPr lang="en-US" sz="2400" dirty="0" smtClean="0"/>
              <a:t/>
            </a:r>
            <a:br>
              <a:rPr lang="en-US" sz="2400" dirty="0" smtClean="0"/>
            </a:br>
            <a:r>
              <a:rPr lang="en-US" sz="2400" dirty="0" smtClean="0"/>
              <a:t>38   Theses     </a:t>
            </a:r>
            <a:r>
              <a:rPr lang="en-US" sz="2400" u="sng" dirty="0" smtClean="0"/>
              <a:t>https://library-archives.canada.ca/eng</a:t>
            </a:r>
            <a:r>
              <a:rPr lang="en-US" sz="2400" dirty="0" smtClean="0"/>
              <a:t/>
            </a:r>
            <a:br>
              <a:rPr lang="en-US" sz="2400" dirty="0" smtClean="0"/>
            </a:br>
            <a:r>
              <a:rPr lang="en-US" sz="2400" dirty="0" smtClean="0"/>
              <a:t>39   Gateway Accelerating Scientific Discovery</a:t>
            </a:r>
            <a:br>
              <a:rPr lang="en-US" sz="2400" dirty="0" smtClean="0"/>
            </a:br>
            <a:r>
              <a:rPr lang="en-US" sz="2400" dirty="0" smtClean="0"/>
              <a:t>https://worldwidescience.org/</a:t>
            </a:r>
            <a:br>
              <a:rPr lang="en-US" sz="2400" dirty="0" smtClean="0"/>
            </a:br>
            <a:r>
              <a:rPr lang="en-US" sz="2400" dirty="0" smtClean="0"/>
              <a:t>40   DIGITAL LIBRARY INFLIBNET   </a:t>
            </a:r>
            <a:r>
              <a:rPr lang="en-US" sz="2400" u="sng" dirty="0" smtClean="0">
                <a:hlinkClick r:id="rId6"/>
              </a:rPr>
              <a:t>https://ess.inflibnet.ac.in/</a:t>
            </a:r>
            <a:r>
              <a:rPr lang="en-US" sz="2400" dirty="0" smtClean="0"/>
              <a:t/>
            </a:r>
            <a:br>
              <a:rPr lang="en-US" sz="2400" dirty="0" smtClean="0"/>
            </a:br>
            <a:r>
              <a:rPr lang="en-US" sz="2400" dirty="0" smtClean="0"/>
              <a:t/>
            </a:r>
            <a:br>
              <a:rPr lang="en-US" sz="2400" dirty="0" smtClean="0"/>
            </a:br>
            <a:endParaRPr lang="en-US" sz="2400" dirty="0"/>
          </a:p>
        </p:txBody>
      </p:sp>
    </p:spTree>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a:ln w="28575">
            <a:solidFill>
              <a:schemeClr val="tx1"/>
            </a:solidFill>
          </a:ln>
        </p:spPr>
        <p:txBody>
          <a:bodyPr>
            <a:normAutofit fontScale="90000"/>
          </a:bodyPr>
          <a:lstStyle/>
          <a:p>
            <a:pPr algn="l"/>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800" dirty="0" smtClean="0"/>
              <a:t> 41   Digital Commons Network    </a:t>
            </a:r>
            <a:r>
              <a:rPr lang="en-US" sz="2800" u="sng" dirty="0" smtClean="0">
                <a:hlinkClick r:id="rId2"/>
              </a:rPr>
              <a:t>https://irsc.libguides.com </a:t>
            </a:r>
            <a:r>
              <a:rPr lang="en-US" sz="2800" u="sng" dirty="0" smtClean="0"/>
              <a:t/>
            </a:r>
            <a:br>
              <a:rPr lang="en-US" sz="2800" u="sng" dirty="0" smtClean="0"/>
            </a:br>
            <a:r>
              <a:rPr lang="en-US" sz="2800" u="sng" dirty="0" smtClean="0"/>
              <a:t> </a:t>
            </a:r>
            <a:r>
              <a:rPr lang="en-US" sz="2700" dirty="0" smtClean="0"/>
              <a:t>42   Engineering Journal Database      </a:t>
            </a:r>
            <a:r>
              <a:rPr lang="en-US" sz="2700" u="sng" dirty="0" smtClean="0"/>
              <a:t>researchgate.net</a:t>
            </a:r>
            <a:r>
              <a:rPr lang="en-US" sz="2700" dirty="0" smtClean="0"/>
              <a:t/>
            </a:r>
            <a:br>
              <a:rPr lang="en-US" sz="2700" dirty="0" smtClean="0"/>
            </a:br>
            <a:r>
              <a:rPr lang="en-US" sz="2700" dirty="0" smtClean="0"/>
              <a:t>43   FOSSEE      </a:t>
            </a:r>
            <a:r>
              <a:rPr lang="en-US" sz="2700" u="sng" dirty="0" smtClean="0">
                <a:hlinkClick r:id="rId3"/>
              </a:rPr>
              <a:t>https://fossee.in</a:t>
            </a:r>
            <a:r>
              <a:rPr lang="en-US" sz="2700" u="sng" dirty="0" smtClean="0"/>
              <a:t/>
            </a:r>
            <a:br>
              <a:rPr lang="en-US" sz="2700" u="sng" dirty="0" smtClean="0"/>
            </a:br>
            <a:r>
              <a:rPr lang="en-US" sz="2700" dirty="0" smtClean="0"/>
              <a:t>44   </a:t>
            </a:r>
            <a:r>
              <a:rPr lang="en-US" sz="2700" dirty="0" smtClean="0">
                <a:hlinkClick r:id="rId4"/>
              </a:rPr>
              <a:t>Study IQ Education </a:t>
            </a:r>
            <a:r>
              <a:rPr lang="en-US" sz="2700" u="sng" dirty="0" smtClean="0">
                <a:hlinkClick r:id="rId4"/>
              </a:rPr>
              <a:t>www.youtube.com</a:t>
            </a:r>
            <a:r>
              <a:rPr lang="en-US" sz="2700" dirty="0" smtClean="0"/>
              <a:t/>
            </a:r>
            <a:br>
              <a:rPr lang="en-US" sz="2700" dirty="0" smtClean="0"/>
            </a:br>
            <a:r>
              <a:rPr lang="en-US" sz="2700" dirty="0" smtClean="0"/>
              <a:t>45   UG/PG MOOC  s</a:t>
            </a:r>
            <a:r>
              <a:rPr lang="en-US" sz="2700" u="sng" dirty="0" smtClean="0">
                <a:hlinkClick r:id="rId5"/>
              </a:rPr>
              <a:t>http://ugcmoocs.intlibnet.ac.in/ugemoocs</a:t>
            </a:r>
            <a:r>
              <a:rPr lang="en-US" sz="2700" dirty="0" smtClean="0"/>
              <a:t/>
            </a:r>
            <a:br>
              <a:rPr lang="en-US" sz="2700" dirty="0" smtClean="0"/>
            </a:br>
            <a:r>
              <a:rPr lang="en-US" sz="2700" dirty="0" smtClean="0"/>
              <a:t>46   Engineering and technology Journal Database  </a:t>
            </a:r>
            <a:br>
              <a:rPr lang="en-US" sz="2700" dirty="0" smtClean="0"/>
            </a:br>
            <a:r>
              <a:rPr lang="en-US" sz="2700" u="sng" dirty="0" smtClean="0"/>
              <a:t>omicsonline.org</a:t>
            </a:r>
            <a:r>
              <a:rPr lang="en-US" sz="2700" dirty="0" smtClean="0"/>
              <a:t/>
            </a:r>
            <a:br>
              <a:rPr lang="en-US" sz="2700" dirty="0" smtClean="0"/>
            </a:br>
            <a:r>
              <a:rPr lang="en-US" sz="2700" dirty="0" smtClean="0"/>
              <a:t>47   E-Books and E-</a:t>
            </a:r>
            <a:r>
              <a:rPr lang="en-US" sz="2700" dirty="0" err="1" smtClean="0"/>
              <a:t>Journalshttps</a:t>
            </a:r>
            <a:r>
              <a:rPr lang="en-US" sz="2700" dirty="0" smtClean="0"/>
              <a:t>://www.socsccybraryamu.ac.in/</a:t>
            </a:r>
            <a:br>
              <a:rPr lang="en-US" sz="2700" dirty="0" smtClean="0"/>
            </a:br>
            <a:r>
              <a:rPr lang="en-US" sz="2700" dirty="0" smtClean="0"/>
              <a:t>48   CEC-UGC YouTube Channelhttps://www.youtube.com/user/cecedusat</a:t>
            </a:r>
            <a:br>
              <a:rPr lang="en-US" sz="2700" dirty="0" smtClean="0"/>
            </a:br>
            <a:r>
              <a:rPr lang="en-US" sz="2700" dirty="0" smtClean="0"/>
              <a:t>49   TCS </a:t>
            </a:r>
            <a:r>
              <a:rPr lang="en-US" sz="2700" dirty="0" err="1" smtClean="0"/>
              <a:t>iON</a:t>
            </a:r>
            <a:r>
              <a:rPr lang="en-US" sz="2700" dirty="0" smtClean="0"/>
              <a:t> Digital Glass Room</a:t>
            </a:r>
            <a:br>
              <a:rPr lang="en-US" sz="2700" dirty="0" smtClean="0"/>
            </a:br>
            <a:r>
              <a:rPr lang="en-US" sz="2700" dirty="0" smtClean="0"/>
              <a:t>       </a:t>
            </a:r>
            <a:r>
              <a:rPr lang="en-US" sz="2700" u="sng" dirty="0" smtClean="0">
                <a:hlinkClick r:id="rId6"/>
              </a:rPr>
              <a:t>https://learning.tcsionhub.in/hub/glass-room/</a:t>
            </a:r>
            <a:r>
              <a:rPr lang="en-US" sz="2700" dirty="0" smtClean="0"/>
              <a:t/>
            </a:r>
            <a:br>
              <a:rPr lang="en-US" sz="2700" dirty="0" smtClean="0"/>
            </a:br>
            <a:r>
              <a:rPr lang="en-US" sz="2700" dirty="0" smtClean="0"/>
              <a:t>50   RIC</a:t>
            </a:r>
            <a:r>
              <a:rPr lang="en-US" sz="2700" u="sng" dirty="0" smtClean="0"/>
              <a:t>https://eric.ed.gov/</a:t>
            </a:r>
            <a:r>
              <a:rPr lang="en-US" sz="2700" dirty="0" smtClean="0"/>
              <a:t/>
            </a:r>
            <a:br>
              <a:rPr lang="en-US" sz="2700" dirty="0" smtClean="0"/>
            </a:br>
            <a:r>
              <a:rPr lang="en-US" sz="2700" dirty="0" smtClean="0"/>
              <a:t>51   Free e-</a:t>
            </a:r>
            <a:r>
              <a:rPr lang="en-US" sz="2700" dirty="0" err="1" smtClean="0"/>
              <a:t>Databases</a:t>
            </a:r>
            <a:r>
              <a:rPr lang="en-US" sz="2700" u="sng" dirty="0" err="1" smtClean="0">
                <a:hlinkClick r:id="rId7"/>
              </a:rPr>
              <a:t>http</a:t>
            </a:r>
            <a:r>
              <a:rPr lang="en-US" sz="2700" u="sng" dirty="0" smtClean="0">
                <a:hlinkClick r:id="rId7"/>
              </a:rPr>
              <a:t>://www.globethics.net/</a:t>
            </a:r>
            <a:r>
              <a:rPr lang="en-US" sz="2700" dirty="0" smtClean="0"/>
              <a:t/>
            </a:r>
            <a:br>
              <a:rPr lang="en-US" sz="2700" dirty="0" smtClean="0"/>
            </a:br>
            <a:endParaRPr lang="en-US" dirty="0"/>
          </a:p>
        </p:txBody>
      </p:sp>
    </p:spTree>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54562"/>
          </a:xfrm>
          <a:ln w="28575">
            <a:solidFill>
              <a:schemeClr val="tx1"/>
            </a:solidFill>
          </a:ln>
        </p:spPr>
        <p:txBody>
          <a:bodyPr>
            <a:normAutofit/>
          </a:bodyPr>
          <a:lstStyle/>
          <a:p>
            <a:pPr algn="l"/>
            <a:r>
              <a:rPr lang="en-US" sz="2400" dirty="0" smtClean="0"/>
              <a:t>52    Free Journals</a:t>
            </a:r>
            <a:r>
              <a:rPr lang="en-US" sz="2400" u="sng" dirty="0" smtClean="0">
                <a:hlinkClick r:id="rId2"/>
              </a:rPr>
              <a:t>http://www.archive.org</a:t>
            </a:r>
            <a:r>
              <a:rPr lang="en-US" sz="2400" dirty="0" smtClean="0"/>
              <a:t/>
            </a:r>
            <a:br>
              <a:rPr lang="en-US" sz="2400" dirty="0" smtClean="0"/>
            </a:br>
            <a:r>
              <a:rPr lang="en-US" sz="2400" dirty="0" smtClean="0"/>
              <a:t>53    Spoken </a:t>
            </a:r>
            <a:r>
              <a:rPr lang="en-US" sz="2400" dirty="0" err="1" smtClean="0"/>
              <a:t>Tutorial</a:t>
            </a:r>
            <a:r>
              <a:rPr lang="en-US" sz="2400" u="sng" dirty="0" err="1" smtClean="0"/>
              <a:t>https</a:t>
            </a:r>
            <a:r>
              <a:rPr lang="en-US" sz="2400" u="sng" dirty="0" smtClean="0"/>
              <a:t>:/spoken-tutorial.org/</a:t>
            </a:r>
            <a:r>
              <a:rPr lang="en-US" sz="2400" dirty="0" smtClean="0"/>
              <a:t/>
            </a:r>
            <a:br>
              <a:rPr lang="en-US" sz="2400" dirty="0" smtClean="0"/>
            </a:br>
            <a:r>
              <a:rPr lang="en-US" sz="2400" dirty="0" smtClean="0"/>
              <a:t>54   National Apprenticeship Training Scheme</a:t>
            </a:r>
            <a:br>
              <a:rPr lang="en-US" sz="2400" dirty="0" smtClean="0"/>
            </a:br>
            <a:r>
              <a:rPr lang="en-US" sz="2400" u="sng" dirty="0" smtClean="0">
                <a:hlinkClick r:id="rId3"/>
              </a:rPr>
              <a:t>http://mhrdnats.gov.in/</a:t>
            </a:r>
            <a:r>
              <a:rPr lang="en-US" sz="2400" dirty="0" smtClean="0"/>
              <a:t/>
            </a:r>
            <a:br>
              <a:rPr lang="en-US" sz="2400" dirty="0" smtClean="0"/>
            </a:br>
            <a:r>
              <a:rPr lang="en-US" sz="2400" dirty="0" smtClean="0"/>
              <a:t>55   </a:t>
            </a:r>
            <a:r>
              <a:rPr lang="en-US" sz="2400" u="sng" dirty="0" smtClean="0"/>
              <a:t>E – </a:t>
            </a:r>
            <a:r>
              <a:rPr lang="en-US" sz="2400" u="sng" dirty="0" err="1" smtClean="0"/>
              <a:t>Kumbh</a:t>
            </a:r>
            <a:r>
              <a:rPr lang="en-US" sz="2400" u="sng" dirty="0" smtClean="0"/>
              <a:t>      https://ekumbh.aicte-india.org/</a:t>
            </a:r>
            <a:r>
              <a:rPr lang="en-US" sz="2400" dirty="0" smtClean="0"/>
              <a:t/>
            </a:r>
            <a:br>
              <a:rPr lang="en-US" sz="2400" dirty="0" smtClean="0"/>
            </a:br>
            <a:r>
              <a:rPr lang="en-US" sz="2400" dirty="0" smtClean="0"/>
              <a:t>56  E-BOOKS    </a:t>
            </a:r>
            <a:r>
              <a:rPr lang="en-US" sz="2400" u="sng" dirty="0" smtClean="0">
                <a:hlinkClick r:id="rId4"/>
              </a:rPr>
              <a:t>https://www.wikibooks.org/</a:t>
            </a:r>
            <a:r>
              <a:rPr lang="en-US" sz="2400" dirty="0" smtClean="0"/>
              <a:t/>
            </a:r>
            <a:br>
              <a:rPr lang="en-US" sz="2400" dirty="0" smtClean="0"/>
            </a:br>
            <a:r>
              <a:rPr lang="en-IN" sz="2400" dirty="0" smtClean="0"/>
              <a:t>57  </a:t>
            </a:r>
            <a:r>
              <a:rPr lang="en-US" sz="2400" dirty="0" smtClean="0"/>
              <a:t>Social Science Research Network (SSRN)</a:t>
            </a:r>
            <a:br>
              <a:rPr lang="en-US" sz="2400" dirty="0" smtClean="0"/>
            </a:br>
            <a:r>
              <a:rPr lang="en-IN" sz="2400" dirty="0" smtClean="0"/>
              <a:t>https://www.ssrn.com/</a:t>
            </a:r>
            <a:br>
              <a:rPr lang="en-IN" sz="2400" dirty="0" smtClean="0"/>
            </a:br>
            <a:endParaRPr lang="en-US" sz="2400" dirty="0"/>
          </a:p>
        </p:txBody>
      </p:sp>
      <p:pic>
        <p:nvPicPr>
          <p:cNvPr id="3" name="Picture 2"/>
          <p:cNvPicPr>
            <a:picLocks noChangeAspect="1"/>
          </p:cNvPicPr>
          <p:nvPr/>
        </p:nvPicPr>
        <p:blipFill>
          <a:blip r:embed="rId5"/>
          <a:stretch>
            <a:fillRect/>
          </a:stretch>
        </p:blipFill>
        <p:spPr>
          <a:xfrm>
            <a:off x="571500" y="4191000"/>
            <a:ext cx="8001000" cy="2209800"/>
          </a:xfrm>
          <a:prstGeom prst="rect">
            <a:avLst/>
          </a:prstGeom>
          <a:ln w="28575">
            <a:solidFill>
              <a:schemeClr val="tx1"/>
            </a:solidFill>
          </a:ln>
        </p:spPr>
      </p:pic>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51344"/>
            <a:ext cx="8153400" cy="5755422"/>
          </a:xfrm>
          <a:prstGeom prst="rect">
            <a:avLst/>
          </a:prstGeom>
          <a:ln w="28575">
            <a:solidFill>
              <a:schemeClr val="tx1"/>
            </a:solidFill>
          </a:ln>
        </p:spPr>
        <p:txBody>
          <a:bodyPr wrap="square">
            <a:spAutoFit/>
          </a:bodyPr>
          <a:lstStyle/>
          <a:p>
            <a:r>
              <a:rPr lang="en-IN" sz="4400" b="1" i="1" u="sng" dirty="0">
                <a:solidFill>
                  <a:schemeClr val="tx1">
                    <a:lumMod val="85000"/>
                    <a:lumOff val="15000"/>
                  </a:schemeClr>
                </a:solidFill>
                <a:latin typeface="Algerian" panose="04020705040A02060702" pitchFamily="82" charset="0"/>
              </a:rPr>
              <a:t>e-Newspaper  WEBSITES</a:t>
            </a:r>
            <a:endParaRPr lang="en-IN" sz="4400" i="1" u="sng" dirty="0">
              <a:solidFill>
                <a:schemeClr val="tx1">
                  <a:lumMod val="85000"/>
                  <a:lumOff val="15000"/>
                </a:schemeClr>
              </a:solidFill>
              <a:latin typeface="Algerian" panose="04020705040A02060702" pitchFamily="82" charset="0"/>
            </a:endParaRPr>
          </a:p>
          <a:p>
            <a:endParaRPr lang="en-IN" b="1" dirty="0" smtClean="0">
              <a:solidFill>
                <a:schemeClr val="tx1">
                  <a:lumMod val="85000"/>
                  <a:lumOff val="15000"/>
                </a:schemeClr>
              </a:solidFill>
            </a:endParaRPr>
          </a:p>
          <a:p>
            <a:r>
              <a:rPr lang="en-IN" b="1" dirty="0" smtClean="0">
                <a:solidFill>
                  <a:schemeClr val="accent6">
                    <a:lumMod val="50000"/>
                  </a:schemeClr>
                </a:solidFill>
              </a:rPr>
              <a:t>http</a:t>
            </a:r>
            <a:r>
              <a:rPr lang="en-IN" b="1" dirty="0">
                <a:solidFill>
                  <a:schemeClr val="accent6">
                    <a:lumMod val="50000"/>
                  </a:schemeClr>
                </a:solidFill>
              </a:rPr>
              <a:t>://www.tribuneindia.com/</a:t>
            </a:r>
          </a:p>
          <a:p>
            <a:r>
              <a:rPr lang="en-IN" b="1" dirty="0">
                <a:solidFill>
                  <a:schemeClr val="accent6">
                    <a:lumMod val="50000"/>
                  </a:schemeClr>
                </a:solidFill>
              </a:rPr>
              <a:t>www.indianpress.org</a:t>
            </a:r>
          </a:p>
          <a:p>
            <a:r>
              <a:rPr lang="en-IN" b="1" dirty="0">
                <a:solidFill>
                  <a:schemeClr val="accent6">
                    <a:lumMod val="50000"/>
                  </a:schemeClr>
                </a:solidFill>
              </a:rPr>
              <a:t>www.hindustantimes.com/</a:t>
            </a:r>
          </a:p>
          <a:p>
            <a:r>
              <a:rPr lang="en-IN" b="1" dirty="0">
                <a:solidFill>
                  <a:schemeClr val="accent6">
                    <a:lumMod val="50000"/>
                  </a:schemeClr>
                </a:solidFill>
              </a:rPr>
              <a:t>www.epaper.timesofindia.com</a:t>
            </a:r>
          </a:p>
          <a:p>
            <a:r>
              <a:rPr lang="en-IN" b="1" dirty="0">
                <a:solidFill>
                  <a:schemeClr val="accent6">
                    <a:lumMod val="50000"/>
                  </a:schemeClr>
                </a:solidFill>
              </a:rPr>
              <a:t>www.epaper.dailypostindia.com</a:t>
            </a:r>
          </a:p>
          <a:p>
            <a:r>
              <a:rPr lang="en-IN" b="1" dirty="0">
                <a:solidFill>
                  <a:schemeClr val="accent6">
                    <a:lumMod val="50000"/>
                  </a:schemeClr>
                </a:solidFill>
              </a:rPr>
              <a:t>https://epaper.thehindu.com</a:t>
            </a:r>
          </a:p>
          <a:p>
            <a:r>
              <a:rPr lang="en-IN" b="1" dirty="0">
                <a:solidFill>
                  <a:schemeClr val="accent6">
                    <a:lumMod val="50000"/>
                  </a:schemeClr>
                </a:solidFill>
              </a:rPr>
              <a:t>http://economictimes.indiatimes.com/</a:t>
            </a:r>
          </a:p>
          <a:p>
            <a:endParaRPr lang="en-IN" b="1" dirty="0">
              <a:solidFill>
                <a:schemeClr val="accent6">
                  <a:lumMod val="50000"/>
                </a:schemeClr>
              </a:solidFill>
            </a:endParaRPr>
          </a:p>
          <a:p>
            <a:r>
              <a:rPr lang="en-IN" b="1" dirty="0">
                <a:solidFill>
                  <a:schemeClr val="accent6">
                    <a:lumMod val="50000"/>
                  </a:schemeClr>
                </a:solidFill>
              </a:rPr>
              <a:t>http://epaper.amarujala.com/</a:t>
            </a:r>
          </a:p>
          <a:p>
            <a:r>
              <a:rPr lang="en-IN" b="1" dirty="0">
                <a:solidFill>
                  <a:schemeClr val="accent6">
                    <a:lumMod val="50000"/>
                  </a:schemeClr>
                </a:solidFill>
              </a:rPr>
              <a:t>www.epaper.jagran.com/</a:t>
            </a:r>
          </a:p>
          <a:p>
            <a:r>
              <a:rPr lang="en-IN" b="1" dirty="0">
                <a:solidFill>
                  <a:schemeClr val="accent6">
                    <a:lumMod val="50000"/>
                  </a:schemeClr>
                </a:solidFill>
              </a:rPr>
              <a:t>http://epaper.bhaskar.com/</a:t>
            </a:r>
          </a:p>
          <a:p>
            <a:r>
              <a:rPr lang="en-IN" b="1" dirty="0">
                <a:solidFill>
                  <a:schemeClr val="accent6">
                    <a:lumMod val="50000"/>
                  </a:schemeClr>
                </a:solidFill>
              </a:rPr>
              <a:t>http://epaper.aajsamaaj.com/</a:t>
            </a:r>
          </a:p>
          <a:p>
            <a:r>
              <a:rPr lang="en-IN" b="1" dirty="0">
                <a:solidFill>
                  <a:schemeClr val="accent6">
                    <a:lumMod val="50000"/>
                  </a:schemeClr>
                </a:solidFill>
              </a:rPr>
              <a:t>http://epaper.punjabkesari.in/</a:t>
            </a:r>
          </a:p>
          <a:p>
            <a:endParaRPr lang="en-IN" b="1" dirty="0">
              <a:solidFill>
                <a:schemeClr val="accent6">
                  <a:lumMod val="50000"/>
                </a:schemeClr>
              </a:solidFill>
            </a:endParaRPr>
          </a:p>
          <a:p>
            <a:r>
              <a:rPr lang="en-IN" b="1" dirty="0">
                <a:solidFill>
                  <a:schemeClr val="accent6">
                    <a:lumMod val="50000"/>
                  </a:schemeClr>
                </a:solidFill>
              </a:rPr>
              <a:t>http://jagbani.epapr.in/</a:t>
            </a:r>
          </a:p>
          <a:p>
            <a:r>
              <a:rPr lang="en-IN" b="1" dirty="0">
                <a:solidFill>
                  <a:schemeClr val="accent6">
                    <a:lumMod val="50000"/>
                  </a:schemeClr>
                </a:solidFill>
              </a:rPr>
              <a:t>http://epaper.ajitjalandhar.com/</a:t>
            </a:r>
          </a:p>
          <a:p>
            <a:r>
              <a:rPr lang="en-IN" b="1" dirty="0">
                <a:solidFill>
                  <a:schemeClr val="accent6">
                    <a:lumMod val="50000"/>
                  </a:schemeClr>
                </a:solidFill>
              </a:rPr>
              <a:t>http://www.rozanaspokesman.com/epaper/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524000"/>
            <a:ext cx="4267200" cy="4648200"/>
          </a:xfrm>
          <a:prstGeom prst="rect">
            <a:avLst/>
          </a:prstGeom>
        </p:spPr>
      </p:pic>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705600"/>
          </a:xfrm>
          <a:ln w="19050">
            <a:solidFill>
              <a:schemeClr val="tx1"/>
            </a:solidFill>
          </a:ln>
        </p:spPr>
        <p:txBody>
          <a:bodyPr>
            <a:noAutofit/>
          </a:bodyPr>
          <a:lstStyle/>
          <a:p>
            <a:pPr algn="l"/>
            <a:r>
              <a:rPr lang="en-US" sz="3200" b="1" dirty="0" smtClean="0">
                <a:latin typeface="Algerian" panose="04020705040A02060702" pitchFamily="82" charset="0"/>
              </a:rPr>
              <a:t>             </a:t>
            </a:r>
            <a:r>
              <a:rPr lang="en-US" sz="3200" b="1" u="sng" dirty="0" smtClean="0">
                <a:latin typeface="Algerian" panose="04020705040A02060702" pitchFamily="82" charset="0"/>
              </a:rPr>
              <a:t> FREE E-MAGAZINE WEBSITES</a:t>
            </a:r>
            <a:r>
              <a:rPr lang="en-US" sz="3200" dirty="0" smtClean="0"/>
              <a:t/>
            </a:r>
            <a:br>
              <a:rPr lang="en-US" sz="3200" dirty="0" smtClean="0"/>
            </a:br>
            <a:r>
              <a:rPr lang="en-US" sz="3200" b="1" u="sng" dirty="0" smtClean="0">
                <a:hlinkClick r:id="rId2"/>
              </a:rPr>
              <a:t>https://freemagazinepdf.com/</a:t>
            </a:r>
            <a:r>
              <a:rPr lang="en-US" sz="3200" dirty="0" smtClean="0"/>
              <a:t/>
            </a:r>
            <a:br>
              <a:rPr lang="en-US" sz="3200" dirty="0" smtClean="0"/>
            </a:br>
            <a:r>
              <a:rPr lang="en-US" sz="3200" b="1" u="sng" dirty="0" smtClean="0">
                <a:hlinkClick r:id="rId3"/>
              </a:rPr>
              <a:t>https://worldmags.net/</a:t>
            </a:r>
            <a:r>
              <a:rPr lang="en-US" sz="3200" dirty="0" smtClean="0"/>
              <a:t/>
            </a:r>
            <a:br>
              <a:rPr lang="en-US" sz="3200" dirty="0" smtClean="0"/>
            </a:br>
            <a:r>
              <a:rPr lang="en-US" sz="3200" b="1" u="sng" dirty="0" smtClean="0">
                <a:hlinkClick r:id="rId4"/>
              </a:rPr>
              <a:t>https://fliphtml5.com/</a:t>
            </a:r>
            <a:r>
              <a:rPr lang="en-US" sz="3200" dirty="0" smtClean="0"/>
              <a:t/>
            </a:r>
            <a:br>
              <a:rPr lang="en-US" sz="3200" dirty="0" smtClean="0"/>
            </a:br>
            <a:r>
              <a:rPr lang="en-US" sz="3200" b="1" u="sng" dirty="0" smtClean="0">
                <a:hlinkClick r:id="rId5"/>
              </a:rPr>
              <a:t>https://www.bisinfotech.com/bisinfotech-magazine</a:t>
            </a:r>
            <a:r>
              <a:rPr lang="en-US" sz="3200" dirty="0" smtClean="0"/>
              <a:t/>
            </a:r>
            <a:br>
              <a:rPr lang="en-US" sz="3200" dirty="0" smtClean="0"/>
            </a:br>
            <a:r>
              <a:rPr lang="en-US" sz="3200" b="1" u="sng" dirty="0" smtClean="0">
                <a:hlinkClick r:id="rId6"/>
              </a:rPr>
              <a:t>https://pdf-magazines.org/</a:t>
            </a:r>
            <a:r>
              <a:rPr lang="en-US" sz="3200" dirty="0" smtClean="0"/>
              <a:t/>
            </a:r>
            <a:br>
              <a:rPr lang="en-US" sz="3200" dirty="0" smtClean="0"/>
            </a:br>
            <a:r>
              <a:rPr lang="en-US" sz="3200" b="1" u="sng" dirty="0" smtClean="0">
                <a:hlinkClick r:id="rId7"/>
              </a:rPr>
              <a:t>https://all-freemagazines.com/</a:t>
            </a:r>
            <a:r>
              <a:rPr lang="en-US" sz="3200" dirty="0" smtClean="0"/>
              <a:t/>
            </a:r>
            <a:br>
              <a:rPr lang="en-US" sz="3200" dirty="0" smtClean="0"/>
            </a:br>
            <a:r>
              <a:rPr lang="en-US" sz="3200" b="1" u="sng" dirty="0" smtClean="0">
                <a:hlinkClick r:id="rId8"/>
              </a:rPr>
              <a:t>https://downmagaz.net/</a:t>
            </a:r>
            <a:r>
              <a:rPr lang="en-US" sz="3200" dirty="0" smtClean="0"/>
              <a:t/>
            </a:r>
            <a:br>
              <a:rPr lang="en-US" sz="3200" dirty="0" smtClean="0"/>
            </a:br>
            <a:r>
              <a:rPr lang="en-US" sz="3200" b="1" u="sng" dirty="0" smtClean="0">
                <a:hlinkClick r:id="rId9"/>
              </a:rPr>
              <a:t>https://www.pdfmagaz.club/</a:t>
            </a:r>
            <a:r>
              <a:rPr lang="en-US" sz="3200" dirty="0" smtClean="0"/>
              <a:t/>
            </a:r>
            <a:br>
              <a:rPr lang="en-US" sz="3200" dirty="0" smtClean="0"/>
            </a:br>
            <a:r>
              <a:rPr lang="en-US" sz="3200" b="1" u="sng" dirty="0" smtClean="0">
                <a:hlinkClick r:id="rId10"/>
              </a:rPr>
              <a:t>https://magazinenewsstand.com/digital-magazines</a:t>
            </a:r>
            <a:r>
              <a:rPr lang="en-US" sz="3200" dirty="0" smtClean="0"/>
              <a:t/>
            </a:r>
            <a:br>
              <a:rPr lang="en-US" sz="3200" dirty="0" smtClean="0"/>
            </a:br>
            <a:r>
              <a:rPr lang="en-US" sz="3200" b="1" u="sng" dirty="0" smtClean="0">
                <a:hlinkClick r:id="rId11"/>
              </a:rPr>
              <a:t>https://pdf-magazines-download.com/</a:t>
            </a:r>
            <a:endParaRPr lang="en-US" sz="3200" dirty="0"/>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8800" y="2895600"/>
            <a:ext cx="3124200" cy="2286000"/>
          </a:xfrm>
          <a:prstGeom prst="rect">
            <a:avLst/>
          </a:prstGeom>
        </p:spPr>
      </p:pic>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PROVIDED BY LIBRARY </a:t>
            </a:r>
            <a:endParaRPr lang="en-US" dirty="0"/>
          </a:p>
        </p:txBody>
      </p:sp>
      <p:pic>
        <p:nvPicPr>
          <p:cNvPr id="4" name="Content Placeholder 3" descr="C:\Users\admin\Desktop\WHAT-IS-THE-PURPOSE-OF-A-LIBRARY-MANAGEMENT-SYSTEM-min.pn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636380" y="1295400"/>
            <a:ext cx="7871240" cy="5334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002060"/>
                </a:solidFill>
                <a:latin typeface="Algerian" panose="04020705040A02060702" pitchFamily="82" charset="0"/>
              </a:rPr>
              <a:t>MAIN LIBRARY</a:t>
            </a:r>
            <a:endParaRPr lang="en-US" sz="6000" b="1" dirty="0">
              <a:solidFill>
                <a:srgbClr val="002060"/>
              </a:solidFill>
              <a:latin typeface="Algerian" panose="04020705040A02060702" pitchFamily="82" charset="0"/>
            </a:endParaRPr>
          </a:p>
        </p:txBody>
      </p:sp>
      <p:pic>
        <p:nvPicPr>
          <p:cNvPr id="1026" name="Picture 2" descr="https://www.cecmohali.org/public/images/banner/banner%20im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02080"/>
            <a:ext cx="8229600" cy="4998720"/>
          </a:xfrm>
          <a:prstGeom prst="rect">
            <a:avLst/>
          </a:prstGeom>
          <a:ln w="76200" cap="sq">
            <a:solidFill>
              <a:schemeClr val="tx2">
                <a:lumMod val="75000"/>
              </a:schemeClr>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Tm="1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b="1" dirty="0"/>
              <a:t>BARCODE SCANNED </a:t>
            </a:r>
            <a:r>
              <a:rPr lang="en-US" b="1" dirty="0" smtClean="0"/>
              <a:t>ENTRY/EXIT</a:t>
            </a:r>
            <a:r>
              <a:rPr lang="en-US" sz="2000" dirty="0" smtClean="0"/>
              <a:t/>
            </a:r>
            <a:br>
              <a:rPr lang="en-US" sz="2000" dirty="0" smtClean="0"/>
            </a:br>
            <a:r>
              <a:rPr lang="en-US" sz="2000" b="1" dirty="0" smtClean="0">
                <a:solidFill>
                  <a:srgbClr val="00B0F0"/>
                </a:solidFill>
              </a:rPr>
              <a:t>Since </a:t>
            </a:r>
            <a:r>
              <a:rPr lang="en-US" sz="2000" b="1" dirty="0">
                <a:solidFill>
                  <a:srgbClr val="00B0F0"/>
                </a:solidFill>
              </a:rPr>
              <a:t>the ID cards are scanned to keep track of entry and exit, foot traffic in the library is computerized. Students scan their ID cards as they enter or leave the library using </a:t>
            </a:r>
            <a:r>
              <a:rPr lang="en-US" sz="2000" b="1" dirty="0" smtClean="0">
                <a:solidFill>
                  <a:srgbClr val="00B0F0"/>
                </a:solidFill>
              </a:rPr>
              <a:t>the </a:t>
            </a:r>
            <a:r>
              <a:rPr lang="en-US" sz="2000" b="1" dirty="0">
                <a:solidFill>
                  <a:srgbClr val="00B0F0"/>
                </a:solidFill>
              </a:rPr>
              <a:t>barcode </a:t>
            </a:r>
            <a:r>
              <a:rPr lang="en-US" sz="2000" b="1" dirty="0" smtClean="0">
                <a:solidFill>
                  <a:srgbClr val="00B0F0"/>
                </a:solidFill>
              </a:rPr>
              <a:t>scanner for that.</a:t>
            </a:r>
            <a:endParaRPr lang="en-US" sz="2000" b="1" dirty="0">
              <a:solidFill>
                <a:srgbClr val="00B0F0"/>
              </a:solidFill>
            </a:endParaRPr>
          </a:p>
        </p:txBody>
      </p:sp>
      <p:pic>
        <p:nvPicPr>
          <p:cNvPr id="4" name="Content Placeholder 3" descr="C:\Users\admin\Desktop\DSC_5299.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33400" y="2057400"/>
            <a:ext cx="7937962" cy="4419600"/>
          </a:xfrm>
          <a:prstGeom prst="rect">
            <a:avLst/>
          </a:prstGeom>
          <a:ln w="76200" cap="sq">
            <a:solidFill>
              <a:srgbClr val="00B0F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2362200"/>
          </a:xfrm>
        </p:spPr>
        <p:txBody>
          <a:bodyPr>
            <a:normAutofit fontScale="90000"/>
          </a:bodyPr>
          <a:lstStyle/>
          <a:p>
            <a:r>
              <a:rPr lang="en-US" b="1" u="sng" dirty="0" smtClean="0"/>
              <a:t/>
            </a:r>
            <a:br>
              <a:rPr lang="en-US" b="1" u="sng" dirty="0" smtClean="0"/>
            </a:br>
            <a:r>
              <a:rPr lang="en-US" b="1" u="sng" dirty="0" smtClean="0"/>
              <a:t>ONLINE </a:t>
            </a:r>
            <a:r>
              <a:rPr lang="en-US" b="1" u="sng" dirty="0"/>
              <a:t>CATALOGUE (OPAC)</a:t>
            </a:r>
            <a:r>
              <a:rPr lang="en-US" dirty="0"/>
              <a:t/>
            </a:r>
            <a:br>
              <a:rPr lang="en-US" dirty="0"/>
            </a:br>
            <a:r>
              <a:rPr lang="en-US" b="1" dirty="0"/>
              <a:t> </a:t>
            </a:r>
            <a:r>
              <a:rPr lang="en-US" sz="2200" dirty="0">
                <a:solidFill>
                  <a:srgbClr val="C00000"/>
                </a:solidFill>
              </a:rPr>
              <a:t>The facility to search the open public access catalogue (OPAC) is open to all the users over the </a:t>
            </a:r>
            <a:r>
              <a:rPr lang="en-US" sz="2200" dirty="0" smtClean="0">
                <a:solidFill>
                  <a:srgbClr val="C00000"/>
                </a:solidFill>
              </a:rPr>
              <a:t>campus-wide </a:t>
            </a:r>
            <a:r>
              <a:rPr lang="en-US" sz="2200" dirty="0">
                <a:solidFill>
                  <a:srgbClr val="C00000"/>
                </a:solidFill>
              </a:rPr>
              <a:t>LAN at the URL:  </a:t>
            </a:r>
            <a:r>
              <a:rPr lang="en-US" sz="2200" u="sng" dirty="0">
                <a:solidFill>
                  <a:srgbClr val="C00000"/>
                </a:solidFill>
                <a:hlinkClick r:id="rId2"/>
              </a:rPr>
              <a:t>https://cgcopac.lsease.in/</a:t>
            </a:r>
            <a:r>
              <a:rPr lang="en-US" sz="2200" dirty="0">
                <a:solidFill>
                  <a:srgbClr val="C00000"/>
                </a:solidFill>
              </a:rPr>
              <a:t>.  </a:t>
            </a:r>
            <a:r>
              <a:rPr lang="en-US" sz="2200" dirty="0" smtClean="0">
                <a:solidFill>
                  <a:srgbClr val="C00000"/>
                </a:solidFill>
              </a:rPr>
              <a:t>1 pc </a:t>
            </a:r>
            <a:r>
              <a:rPr lang="en-US" sz="2200" dirty="0">
                <a:solidFill>
                  <a:srgbClr val="C00000"/>
                </a:solidFill>
              </a:rPr>
              <a:t>in </a:t>
            </a:r>
            <a:r>
              <a:rPr lang="en-US" sz="2200" dirty="0" smtClean="0">
                <a:solidFill>
                  <a:srgbClr val="C00000"/>
                </a:solidFill>
              </a:rPr>
              <a:t>each library is </a:t>
            </a:r>
            <a:r>
              <a:rPr lang="en-US" sz="2200" dirty="0">
                <a:solidFill>
                  <a:srgbClr val="C00000"/>
                </a:solidFill>
              </a:rPr>
              <a:t>exclusively dedicated </a:t>
            </a:r>
            <a:r>
              <a:rPr lang="en-US" sz="2200" dirty="0" smtClean="0">
                <a:solidFill>
                  <a:srgbClr val="C00000"/>
                </a:solidFill>
              </a:rPr>
              <a:t>to </a:t>
            </a:r>
            <a:r>
              <a:rPr lang="en-US" sz="2200" dirty="0">
                <a:solidFill>
                  <a:srgbClr val="C00000"/>
                </a:solidFill>
              </a:rPr>
              <a:t>OPAC search to facilitate the users. </a:t>
            </a:r>
            <a:r>
              <a:rPr lang="en-US" sz="2200" dirty="0"/>
              <a:t/>
            </a:r>
            <a:br>
              <a:rPr lang="en-US" sz="2200" dirty="0"/>
            </a:br>
            <a:endParaRPr lang="en-US" sz="2200" dirty="0"/>
          </a:p>
        </p:txBody>
      </p:sp>
      <p:pic>
        <p:nvPicPr>
          <p:cNvPr id="4" name="Content Placeholder 3" descr="E:\2 NAAC\1 For SSR\Geotagged Photos\IT and Library Photos\IMG_7376 2.JPG"/>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2667000"/>
            <a:ext cx="8305800" cy="3886200"/>
          </a:xfrm>
          <a:prstGeom prst="rect">
            <a:avLst/>
          </a:prstGeom>
          <a:ln w="76200" cap="sq">
            <a:solidFill>
              <a:srgbClr val="FF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133600"/>
          </a:xfrm>
        </p:spPr>
        <p:txBody>
          <a:bodyPr>
            <a:noAutofit/>
          </a:bodyPr>
          <a:lstStyle/>
          <a:p>
            <a:r>
              <a:rPr lang="en-US" b="1" u="sng" dirty="0">
                <a:latin typeface="Algerian" panose="04020705040A02060702" pitchFamily="82" charset="0"/>
              </a:rPr>
              <a:t>DIGITAL </a:t>
            </a:r>
            <a:r>
              <a:rPr lang="en-US" b="1" u="sng" dirty="0" smtClean="0">
                <a:latin typeface="Algerian" panose="04020705040A02060702" pitchFamily="82" charset="0"/>
              </a:rPr>
              <a:t>LIBRARY</a:t>
            </a:r>
            <a:r>
              <a:rPr lang="en-US" sz="2000" b="1" dirty="0" smtClean="0">
                <a:latin typeface="Algerian" panose="04020705040A02060702" pitchFamily="82" charset="0"/>
              </a:rPr>
              <a:t/>
            </a:r>
            <a:br>
              <a:rPr lang="en-US" sz="2000" b="1" dirty="0" smtClean="0">
                <a:latin typeface="Algerian" panose="04020705040A02060702" pitchFamily="82" charset="0"/>
              </a:rPr>
            </a:br>
            <a:r>
              <a:rPr lang="en-US" sz="1800" b="1" dirty="0" smtClean="0">
                <a:solidFill>
                  <a:srgbClr val="7030A0"/>
                </a:solidFill>
              </a:rPr>
              <a:t>THE LIBRARIES </a:t>
            </a:r>
            <a:r>
              <a:rPr lang="en-US" sz="1800" b="1" dirty="0">
                <a:solidFill>
                  <a:srgbClr val="7030A0"/>
                </a:solidFill>
              </a:rPr>
              <a:t>INTENDS TO HAVE A WELL-DEVELOPED COMPUTER AND NETWORK INFRASTRUCTURE IN THE FORM OF </a:t>
            </a:r>
            <a:r>
              <a:rPr lang="en-US" sz="1800" b="1" dirty="0" smtClean="0">
                <a:solidFill>
                  <a:srgbClr val="7030A0"/>
                </a:solidFill>
              </a:rPr>
              <a:t>A DIGITAL </a:t>
            </a:r>
            <a:r>
              <a:rPr lang="en-US" sz="1800" b="1" dirty="0">
                <a:solidFill>
                  <a:srgbClr val="7030A0"/>
                </a:solidFill>
              </a:rPr>
              <a:t>LIBRARY WITH A PROVISION OF </a:t>
            </a:r>
            <a:r>
              <a:rPr lang="en-US" sz="1800" b="1" dirty="0" smtClean="0">
                <a:solidFill>
                  <a:srgbClr val="7030A0"/>
                </a:solidFill>
              </a:rPr>
              <a:t>1</a:t>
            </a:r>
            <a:r>
              <a:rPr lang="en-US" sz="1800" b="1" dirty="0">
                <a:solidFill>
                  <a:srgbClr val="7030A0"/>
                </a:solidFill>
              </a:rPr>
              <a:t>0</a:t>
            </a:r>
            <a:r>
              <a:rPr lang="en-US" sz="1800" b="1" dirty="0" smtClean="0">
                <a:solidFill>
                  <a:srgbClr val="7030A0"/>
                </a:solidFill>
              </a:rPr>
              <a:t> COMPUTERS IN EACH LIBRARY</a:t>
            </a:r>
            <a:r>
              <a:rPr lang="en-US" sz="1800" b="1" dirty="0">
                <a:solidFill>
                  <a:srgbClr val="7030A0"/>
                </a:solidFill>
              </a:rPr>
              <a:t> TO FACILITATE THE USE OF ALL THE WEB-BASED RESOURCES AND SERVICES SUBSCRIBED</a:t>
            </a:r>
          </a:p>
        </p:txBody>
      </p:sp>
      <p:pic>
        <p:nvPicPr>
          <p:cNvPr id="5" name="Picture 4" descr="E:\pendrive 25.3.2023\photos 25.03.2023\IMG_6167.JPG"/>
          <p:cNvPicPr/>
          <p:nvPr/>
        </p:nvPicPr>
        <p:blipFill>
          <a:blip r:embed="rId2" cstate="print">
            <a:extLst>
              <a:ext uri="{28A0092B-C50C-407E-A947-70E740481C1C}">
                <a14:useLocalDpi xmlns:a14="http://schemas.microsoft.com/office/drawing/2010/main" val="0"/>
              </a:ext>
            </a:extLst>
          </a:blip>
          <a:srcRect/>
          <a:stretch>
            <a:fillRect/>
          </a:stretch>
        </p:blipFill>
        <p:spPr>
          <a:xfrm>
            <a:off x="4554415" y="2438400"/>
            <a:ext cx="4284785"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Content Placeholder 5" descr="C:\Users\admin\Downloads\WhatsApp Image 2025-04-09 at 12.24.20.jpe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32818"/>
            <a:ext cx="4249615" cy="4320381"/>
          </a:xfrm>
          <a:prstGeom prst="roundRect">
            <a:avLst>
              <a:gd name="adj" fmla="val 16667"/>
            </a:avLst>
          </a:prstGeom>
          <a:ln w="571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2133600"/>
          </a:xfrm>
        </p:spPr>
        <p:txBody>
          <a:bodyPr>
            <a:noAutofit/>
          </a:bodyPr>
          <a:lstStyle/>
          <a:p>
            <a:r>
              <a:rPr lang="en-US" sz="7200" b="1" u="sng" dirty="0">
                <a:latin typeface="Algerian" panose="04020705040A02060702" pitchFamily="82" charset="0"/>
              </a:rPr>
              <a:t>WI-FI </a:t>
            </a:r>
            <a:r>
              <a:rPr lang="en-US" sz="7200" dirty="0">
                <a:latin typeface="Algerian" panose="04020705040A02060702" pitchFamily="82" charset="0"/>
              </a:rPr>
              <a:t> </a:t>
            </a:r>
            <a:r>
              <a:rPr lang="en-US" sz="7200" dirty="0" smtClean="0">
                <a:latin typeface="Algerian" panose="04020705040A02060702" pitchFamily="82" charset="0"/>
              </a:rPr>
              <a:t>FACILITY</a:t>
            </a:r>
            <a:r>
              <a:rPr lang="en-US" sz="2400" dirty="0" smtClean="0"/>
              <a:t/>
            </a:r>
            <a:br>
              <a:rPr lang="en-US" sz="2400" dirty="0" smtClean="0"/>
            </a:br>
            <a:r>
              <a:rPr lang="en-US" sz="2400" dirty="0" smtClean="0">
                <a:solidFill>
                  <a:srgbClr val="008000"/>
                </a:solidFill>
              </a:rPr>
              <a:t>STUDENTS </a:t>
            </a:r>
            <a:r>
              <a:rPr lang="en-US" sz="2400" dirty="0">
                <a:solidFill>
                  <a:srgbClr val="008000"/>
                </a:solidFill>
              </a:rPr>
              <a:t>&amp; FACULTY CAN ACCESS </a:t>
            </a:r>
            <a:r>
              <a:rPr lang="en-US" sz="2400" dirty="0" smtClean="0">
                <a:solidFill>
                  <a:srgbClr val="008000"/>
                </a:solidFill>
              </a:rPr>
              <a:t>THE INTERNET </a:t>
            </a:r>
            <a:r>
              <a:rPr lang="en-US" sz="2400" dirty="0">
                <a:solidFill>
                  <a:srgbClr val="008000"/>
                </a:solidFill>
              </a:rPr>
              <a:t>WITHIN LIBRARY PREMISES ON THEIR LAPTOPS AND MOBILES AS THE </a:t>
            </a:r>
            <a:r>
              <a:rPr lang="en-US" sz="2400" dirty="0" smtClean="0">
                <a:solidFill>
                  <a:srgbClr val="008000"/>
                </a:solidFill>
              </a:rPr>
              <a:t>LIBRARIES ARE WI-FI </a:t>
            </a:r>
            <a:r>
              <a:rPr lang="en-US" sz="2400" dirty="0">
                <a:solidFill>
                  <a:srgbClr val="008000"/>
                </a:solidFill>
              </a:rPr>
              <a:t>ENABLED</a:t>
            </a:r>
            <a:r>
              <a:rPr lang="en-US" sz="2400" dirty="0"/>
              <a:t>. </a:t>
            </a:r>
            <a:br>
              <a:rPr lang="en-US" sz="2400" dirty="0"/>
            </a:br>
            <a:endParaRPr lang="en-US" sz="2400" dirty="0"/>
          </a:p>
        </p:txBody>
      </p:sp>
      <p:pic>
        <p:nvPicPr>
          <p:cNvPr id="4" name="Content Placeholder 3" descr="E:\2 NAAC\1 For SSR\Geotagged Photos\IT and Library Photos\IMG_7357 2.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209800"/>
            <a:ext cx="8610600" cy="434339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438400"/>
          </a:xfrm>
        </p:spPr>
        <p:txBody>
          <a:bodyPr>
            <a:normAutofit fontScale="90000"/>
          </a:bodyPr>
          <a:lstStyle/>
          <a:p>
            <a:r>
              <a:rPr lang="en-US" sz="6000" b="1" u="sng" dirty="0" smtClean="0">
                <a:latin typeface="Algerian" panose="04020705040A02060702" pitchFamily="82" charset="0"/>
              </a:rPr>
              <a:t/>
            </a:r>
            <a:br>
              <a:rPr lang="en-US" sz="6000" b="1" u="sng" dirty="0" smtClean="0">
                <a:latin typeface="Algerian" panose="04020705040A02060702" pitchFamily="82" charset="0"/>
              </a:rPr>
            </a:br>
            <a:r>
              <a:rPr lang="en-US" sz="6000" b="1" u="sng" dirty="0" smtClean="0">
                <a:latin typeface="Algerian" panose="04020705040A02060702" pitchFamily="82" charset="0"/>
              </a:rPr>
              <a:t>READING </a:t>
            </a:r>
            <a:r>
              <a:rPr lang="en-US" sz="6000" b="1" u="sng" dirty="0">
                <a:latin typeface="Algerian" panose="04020705040A02060702" pitchFamily="82" charset="0"/>
              </a:rPr>
              <a:t>HALL </a:t>
            </a:r>
            <a:r>
              <a:rPr lang="en-US" sz="6000" b="1" u="sng" dirty="0" smtClean="0">
                <a:latin typeface="Algerian" panose="04020705040A02060702" pitchFamily="82" charset="0"/>
              </a:rPr>
              <a:t>FACILITY</a:t>
            </a:r>
            <a:r>
              <a:rPr lang="en-US" sz="1800" dirty="0"/>
              <a:t>  </a:t>
            </a:r>
            <a:r>
              <a:rPr lang="en-US" sz="1800" dirty="0" smtClean="0"/>
              <a:t/>
            </a:r>
            <a:br>
              <a:rPr lang="en-US" sz="1800" dirty="0" smtClean="0"/>
            </a:br>
            <a:r>
              <a:rPr lang="en-US" sz="3100" dirty="0" smtClean="0">
                <a:solidFill>
                  <a:schemeClr val="accent6">
                    <a:lumMod val="50000"/>
                  </a:schemeClr>
                </a:solidFill>
              </a:rPr>
              <a:t>The libraries </a:t>
            </a:r>
            <a:r>
              <a:rPr lang="en-US" sz="3100" dirty="0">
                <a:solidFill>
                  <a:schemeClr val="accent6">
                    <a:lumMod val="50000"/>
                  </a:schemeClr>
                </a:solidFill>
              </a:rPr>
              <a:t>provides its users </a:t>
            </a:r>
            <a:r>
              <a:rPr lang="en-US" sz="3100" dirty="0" smtClean="0">
                <a:solidFill>
                  <a:schemeClr val="accent6">
                    <a:lumMod val="50000"/>
                  </a:schemeClr>
                </a:solidFill>
              </a:rPr>
              <a:t>with a </a:t>
            </a:r>
            <a:r>
              <a:rPr lang="en-US" sz="3100" dirty="0">
                <a:solidFill>
                  <a:schemeClr val="accent6">
                    <a:lumMod val="50000"/>
                  </a:schemeClr>
                </a:solidFill>
              </a:rPr>
              <a:t>conducive atmosphere with ample seating </a:t>
            </a:r>
            <a:r>
              <a:rPr lang="en-US" sz="3100" dirty="0" smtClean="0">
                <a:solidFill>
                  <a:schemeClr val="accent6">
                    <a:lumMod val="50000"/>
                  </a:schemeClr>
                </a:solidFill>
              </a:rPr>
              <a:t>capacity.</a:t>
            </a:r>
            <a:r>
              <a:rPr lang="en-US" sz="3100" dirty="0">
                <a:solidFill>
                  <a:schemeClr val="accent6">
                    <a:lumMod val="50000"/>
                  </a:schemeClr>
                </a:solidFill>
              </a:rPr>
              <a:t/>
            </a:r>
            <a:br>
              <a:rPr lang="en-US" sz="3100" dirty="0">
                <a:solidFill>
                  <a:schemeClr val="accent6">
                    <a:lumMod val="50000"/>
                  </a:schemeClr>
                </a:solidFill>
              </a:rPr>
            </a:br>
            <a:endParaRPr lang="en-US" sz="3100" dirty="0">
              <a:solidFill>
                <a:schemeClr val="accent6">
                  <a:lumMod val="50000"/>
                </a:schemeClr>
              </a:solidFill>
            </a:endParaRPr>
          </a:p>
        </p:txBody>
      </p:sp>
      <p:pic>
        <p:nvPicPr>
          <p:cNvPr id="4" name="Content Placeholder 3" descr="E:\2 NAAC\1 For SSR\Geotagged Photos\IT and Library Photos\IMG_7382 2.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590800"/>
            <a:ext cx="8839200"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5400" u="sng" dirty="0" smtClean="0">
                <a:effectLst>
                  <a:outerShdw blurRad="38100" dist="19050" dir="2700000" algn="tl">
                    <a:schemeClr val="dk1">
                      <a:alpha val="40000"/>
                    </a:schemeClr>
                  </a:outerShdw>
                </a:effectLst>
                <a:latin typeface="Algerian" panose="04020705040A02060702" pitchFamily="82" charset="0"/>
              </a:rPr>
              <a:t>CCTVs in Library </a:t>
            </a:r>
            <a:endParaRPr lang="en-US" sz="5400" dirty="0">
              <a:latin typeface="Algerian" panose="04020705040A02060702" pitchFamily="82" charset="0"/>
            </a:endParaRPr>
          </a:p>
        </p:txBody>
      </p:sp>
      <p:pic>
        <p:nvPicPr>
          <p:cNvPr id="4" name="Content Placeholder 3" descr="C:\Users\admin\Downloads\1692336599636.jpg"/>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219200" y="1430215"/>
            <a:ext cx="7086600" cy="3429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 name="Rectangle 4"/>
          <p:cNvSpPr/>
          <p:nvPr/>
        </p:nvSpPr>
        <p:spPr>
          <a:xfrm rot="10800000" flipV="1">
            <a:off x="1066800" y="4859215"/>
            <a:ext cx="7010400" cy="1754326"/>
          </a:xfrm>
          <a:prstGeom prst="rect">
            <a:avLst/>
          </a:prstGeom>
        </p:spPr>
        <p:txBody>
          <a:bodyPr wrap="square">
            <a:spAutoFit/>
          </a:bodyPr>
          <a:lstStyle/>
          <a:p>
            <a:pPr algn="ctr"/>
            <a:r>
              <a:rPr lang="en-US" sz="3600" u="sng" dirty="0" smtClean="0">
                <a:effectLst>
                  <a:outerShdw blurRad="38100" dist="19050" dir="2700000" algn="tl">
                    <a:schemeClr val="dk1">
                      <a:alpha val="40000"/>
                    </a:schemeClr>
                  </a:outerShdw>
                </a:effectLst>
                <a:latin typeface="Algerian" panose="04020705040A02060702" pitchFamily="82" charset="0"/>
              </a:rPr>
              <a:t> </a:t>
            </a:r>
            <a:r>
              <a:rPr lang="en-US" sz="3600" u="sng" dirty="0">
                <a:effectLst>
                  <a:outerShdw blurRad="38100" dist="19050" dir="2700000" algn="tl">
                    <a:schemeClr val="dk1">
                      <a:alpha val="40000"/>
                    </a:schemeClr>
                  </a:outerShdw>
                </a:effectLst>
                <a:latin typeface="Algerian" panose="04020705040A02060702" pitchFamily="82" charset="0"/>
              </a:rPr>
              <a:t>CCTVs are installed in </a:t>
            </a:r>
            <a:r>
              <a:rPr lang="en-US" sz="3600" u="sng" dirty="0" smtClean="0">
                <a:effectLst>
                  <a:outerShdw blurRad="38100" dist="19050" dir="2700000" algn="tl">
                    <a:schemeClr val="dk1">
                      <a:alpha val="40000"/>
                    </a:schemeClr>
                  </a:outerShdw>
                </a:effectLst>
                <a:latin typeface="Algerian" panose="04020705040A02060702" pitchFamily="82" charset="0"/>
              </a:rPr>
              <a:t>ALL </a:t>
            </a:r>
            <a:r>
              <a:rPr lang="en-US" sz="3600" u="sng" dirty="0" err="1" smtClean="0">
                <a:effectLst>
                  <a:outerShdw blurRad="38100" dist="19050" dir="2700000" algn="tl">
                    <a:schemeClr val="dk1">
                      <a:alpha val="40000"/>
                    </a:schemeClr>
                  </a:outerShdw>
                </a:effectLst>
                <a:latin typeface="Algerian" panose="04020705040A02060702" pitchFamily="82" charset="0"/>
              </a:rPr>
              <a:t>LibrarIES</a:t>
            </a:r>
            <a:r>
              <a:rPr lang="en-US" sz="3600" u="sng" dirty="0" smtClean="0">
                <a:effectLst>
                  <a:outerShdw blurRad="38100" dist="19050" dir="2700000" algn="tl">
                    <a:schemeClr val="dk1">
                      <a:alpha val="40000"/>
                    </a:schemeClr>
                  </a:outerShdw>
                </a:effectLst>
                <a:latin typeface="Algerian" panose="04020705040A02060702" pitchFamily="82" charset="0"/>
              </a:rPr>
              <a:t> </a:t>
            </a:r>
            <a:r>
              <a:rPr lang="en-US" sz="3600" u="sng" dirty="0">
                <a:effectLst>
                  <a:outerShdw blurRad="38100" dist="19050" dir="2700000" algn="tl">
                    <a:schemeClr val="dk1">
                      <a:alpha val="40000"/>
                    </a:schemeClr>
                  </a:outerShdw>
                </a:effectLst>
                <a:latin typeface="Algerian" panose="04020705040A02060702" pitchFamily="82" charset="0"/>
              </a:rPr>
              <a:t>for 24hr. Surveillance </a:t>
            </a:r>
            <a:endParaRPr lang="en-US" sz="3600" dirty="0">
              <a:latin typeface="Algerian" panose="04020705040A02060702" pitchFamily="82" charset="0"/>
            </a:endParaRPr>
          </a:p>
        </p:txBody>
      </p:sp>
    </p:spTree>
  </p:cSld>
  <p:clrMapOvr>
    <a:overrideClrMapping bg1="lt1" tx1="dk1" bg2="lt2" tx2="dk2" accent1="accent1" accent2="accent2" accent3="accent3" accent4="accent4" accent5="accent5" accent6="accent6" hlink="hlink" folHlink="folHlink"/>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Algerian" panose="04020705040A02060702" pitchFamily="82" charset="0"/>
              </a:rPr>
              <a:t>DISPLAY OF NEW ARRIVA</a:t>
            </a:r>
            <a:r>
              <a:rPr lang="en-US" dirty="0" smtClean="0">
                <a:solidFill>
                  <a:srgbClr val="C00000"/>
                </a:solidFill>
              </a:rPr>
              <a:t>LS </a:t>
            </a:r>
            <a:endParaRPr lang="en-US" dirty="0">
              <a:solidFill>
                <a:srgbClr val="C00000"/>
              </a:solidFill>
            </a:endParaRPr>
          </a:p>
        </p:txBody>
      </p:sp>
      <p:pic>
        <p:nvPicPr>
          <p:cNvPr id="4" name="Content Placeholder 3" descr="C:\Users\Admin\Downloads\DSC_4001 (1).JPG"/>
          <p:cNvPicPr>
            <a:picLocks noGrp="1"/>
          </p:cNvPicPr>
          <p:nvPr>
            <p:ph idx="1"/>
          </p:nvPr>
        </p:nvPicPr>
        <p:blipFill>
          <a:blip r:embed="rId2" cstate="print"/>
          <a:stretch>
            <a:fillRect/>
          </a:stretch>
        </p:blipFill>
        <p:spPr>
          <a:xfrm>
            <a:off x="457200" y="1417638"/>
            <a:ext cx="8229600" cy="4754562"/>
          </a:xfrm>
          <a:prstGeom prst="rect">
            <a:avLst/>
          </a:prstGeom>
          <a:ln w="76200" cap="sq">
            <a:solidFill>
              <a:srgbClr val="C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DIFFERENT SECTIONS OF LIBRARY</a:t>
            </a:r>
            <a:endParaRPr lang="en-US" dirty="0">
              <a:latin typeface="Algerian" panose="04020705040A02060702" pitchFamily="82" charset="0"/>
            </a:endParaRPr>
          </a:p>
        </p:txBody>
      </p:sp>
      <p:sp>
        <p:nvSpPr>
          <p:cNvPr id="3" name="Content Placeholder 2"/>
          <p:cNvSpPr>
            <a:spLocks noGrp="1"/>
          </p:cNvSpPr>
          <p:nvPr>
            <p:ph idx="1"/>
          </p:nvPr>
        </p:nvSpPr>
        <p:spPr>
          <a:xfrm>
            <a:off x="463062" y="1295400"/>
            <a:ext cx="8229600" cy="5181600"/>
          </a:xfrm>
        </p:spPr>
        <p:txBody>
          <a:bodyPr>
            <a:normAutofit/>
          </a:bodyPr>
          <a:lstStyle/>
          <a:p>
            <a:pPr>
              <a:buFont typeface="Wingdings" panose="05000000000000000000" pitchFamily="2" charset="2"/>
              <a:buChar char="q"/>
            </a:pPr>
            <a:r>
              <a:rPr lang="en-US" sz="2000" dirty="0" smtClean="0">
                <a:solidFill>
                  <a:srgbClr val="00B050"/>
                </a:solidFill>
                <a:latin typeface="Britannic Bold" panose="020B0903060703020204" pitchFamily="34" charset="0"/>
              </a:rPr>
              <a:t>ENTRY/EXIT GATE</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PROPERTY COUNTER</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WEBOPAC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ACQUISITION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TECHNICAL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REFERENCE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RARE BOOK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CIRCULATION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PG COURSES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PERIODICAL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BOUND VOLUMES SECTION </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BOOK BANK SECTION</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DIGITAL LIBRARY SECTION </a:t>
            </a:r>
          </a:p>
          <a:p>
            <a:pPr>
              <a:buFont typeface="Wingdings" panose="05000000000000000000" pitchFamily="2" charset="2"/>
              <a:buChar char="q"/>
            </a:pPr>
            <a:r>
              <a:rPr lang="en-US" sz="2000" dirty="0" smtClean="0">
                <a:solidFill>
                  <a:srgbClr val="00B050"/>
                </a:solidFill>
                <a:latin typeface="Britannic Bold" panose="020B0903060703020204" pitchFamily="34" charset="0"/>
              </a:rPr>
              <a:t>REPROGRAPHIC SECTION </a:t>
            </a:r>
            <a:endParaRPr lang="en-US" sz="2000" dirty="0">
              <a:solidFill>
                <a:srgbClr val="00B050"/>
              </a:solidFill>
              <a:latin typeface="Britannic Bold" panose="020B0903060703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429361"/>
            <a:ext cx="4114800" cy="5059362"/>
          </a:xfrm>
          <a:prstGeom prst="rect">
            <a:avLst/>
          </a:prstGeom>
        </p:spPr>
      </p:pic>
    </p:spTree>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lgerian" panose="04020705040A02060702" pitchFamily="82" charset="0"/>
              </a:rPr>
              <a:t>LIBRARY NOTICE BOARD</a:t>
            </a:r>
            <a:endParaRPr lang="en-US" sz="5400" dirty="0">
              <a:latin typeface="Algerian" panose="04020705040A02060702" pitchFamily="82"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785" y="1600200"/>
            <a:ext cx="7696200" cy="4525963"/>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Britannic Bold" panose="020B0903060703020204" pitchFamily="34" charset="0"/>
              </a:rPr>
              <a:t>ENTRY / EXIT GATE </a:t>
            </a:r>
            <a:endParaRPr lang="en-US" sz="7200" dirty="0">
              <a:latin typeface="Britannic Bold" panose="020B0903060703020204" pitchFamily="34" charset="0"/>
            </a:endParaRPr>
          </a:p>
        </p:txBody>
      </p:sp>
      <p:pic>
        <p:nvPicPr>
          <p:cNvPr id="4" name="Content Placeholder 3" descr="C:\Users\admin\Downloads\DSC_5295.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600200"/>
            <a:ext cx="8229600" cy="4648200"/>
          </a:xfrm>
          <a:prstGeom prst="rect">
            <a:avLst/>
          </a:prstGeom>
          <a:ln w="762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FF0000"/>
                </a:solidFill>
                <a:latin typeface="Algerian" panose="04020705040A02060702" pitchFamily="82" charset="0"/>
              </a:rPr>
              <a:t>ECE DEPT. LIBRARY</a:t>
            </a:r>
            <a:endParaRPr lang="en-US" sz="6000" dirty="0">
              <a:solidFill>
                <a:srgbClr val="FF0000"/>
              </a:solidFill>
              <a:latin typeface="Algerian" panose="04020705040A02060702" pitchFamily="82" charset="0"/>
            </a:endParaRPr>
          </a:p>
        </p:txBody>
      </p:sp>
      <p:pic>
        <p:nvPicPr>
          <p:cNvPr id="4" name="Content Placeholder 3"/>
          <p:cNvPicPr>
            <a:picLocks noGrp="1" noChangeAspect="1"/>
          </p:cNvPicPr>
          <p:nvPr>
            <p:ph idx="1"/>
          </p:nvPr>
        </p:nvPicPr>
        <p:blipFill>
          <a:blip r:embed="rId3"/>
          <a:stretch>
            <a:fillRect/>
          </a:stretch>
        </p:blipFill>
        <p:spPr>
          <a:xfrm>
            <a:off x="457200" y="1676401"/>
            <a:ext cx="3657600" cy="4495800"/>
          </a:xfrm>
          <a:prstGeom prst="rect">
            <a:avLst/>
          </a:prstGeom>
          <a:ln w="57150" cap="sq">
            <a:solidFill>
              <a:srgbClr val="FF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4577862" y="1676401"/>
            <a:ext cx="4108938" cy="4495801"/>
          </a:xfrm>
          <a:prstGeom prst="rect">
            <a:avLst/>
          </a:prstGeom>
          <a:ln w="57150" cap="sq">
            <a:solidFill>
              <a:srgbClr val="FF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PROPERTY COUNTER</a:t>
            </a:r>
            <a:endParaRPr lang="en-US" sz="6600" dirty="0">
              <a:latin typeface="Britannic Bold" panose="020B0903060703020204" pitchFamily="34" charset="0"/>
            </a:endParaRPr>
          </a:p>
        </p:txBody>
      </p:sp>
      <p:pic>
        <p:nvPicPr>
          <p:cNvPr id="4" name="Content Placeholder 3" descr="C:\Users\admin\Downloads\DSC_5296.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85800" y="1417638"/>
            <a:ext cx="7848600" cy="4906962"/>
          </a:xfrm>
          <a:prstGeom prst="rect">
            <a:avLst/>
          </a:prstGeom>
          <a:noFill/>
          <a:ln w="76200">
            <a:solidFill>
              <a:schemeClr val="tx1"/>
            </a:solidFill>
          </a:ln>
        </p:spPr>
      </p:pic>
    </p:spTree>
  </p:cSld>
  <p:clrMapOvr>
    <a:masterClrMapping/>
  </p:clrMapOvr>
  <p:transition advTm="1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REFERENCE SECTION</a:t>
            </a:r>
            <a:endParaRPr lang="en-US" sz="6600" dirty="0">
              <a:latin typeface="Britannic Bold" panose="020B0903060703020204" pitchFamily="34" charset="0"/>
            </a:endParaRPr>
          </a:p>
        </p:txBody>
      </p:sp>
      <p:pic>
        <p:nvPicPr>
          <p:cNvPr id="4" name="Content Placeholder 3" descr="C:\Users\admin\Desktop\DSC_5316.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8077200" cy="4800599"/>
          </a:xfrm>
          <a:prstGeom prst="rect">
            <a:avLst/>
          </a:prstGeom>
          <a:ln w="762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dirty="0" smtClean="0">
                <a:latin typeface="Britannic Bold" panose="020B0903060703020204" pitchFamily="34" charset="0"/>
              </a:rPr>
              <a:t>DISPLAY OF ENCYCLOPEDIA/ DICTIONARIES </a:t>
            </a:r>
            <a:endParaRPr lang="en-US" dirty="0">
              <a:latin typeface="Britannic Bold" panose="020B0903060703020204" pitchFamily="34" charset="0"/>
            </a:endParaRPr>
          </a:p>
        </p:txBody>
      </p:sp>
      <p:pic>
        <p:nvPicPr>
          <p:cNvPr id="5" name="Content Placeholder 4" descr="C:\Users\admin\Downloads\WhatsApp Image 2025-02-20 at 10.27.42 AM.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0"/>
            <a:ext cx="8305799" cy="5181600"/>
          </a:xfrm>
          <a:prstGeom prst="ellipse">
            <a:avLst/>
          </a:prstGeom>
          <a:ln w="38100">
            <a:solidFill>
              <a:srgbClr val="7030A0"/>
            </a:solidFill>
          </a:ln>
          <a:effectLst>
            <a:softEdge rad="112500"/>
          </a:effectLst>
        </p:spPr>
      </p:pic>
    </p:spTree>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Britannic Bold" panose="020B0903060703020204" pitchFamily="34" charset="0"/>
              </a:rPr>
              <a:t>CIRCULATION SECTION</a:t>
            </a:r>
            <a:endParaRPr lang="en-US" sz="6000" dirty="0">
              <a:latin typeface="Britannic Bold" panose="020B0903060703020204" pitchFamily="34" charset="0"/>
            </a:endParaRPr>
          </a:p>
        </p:txBody>
      </p:sp>
      <p:pic>
        <p:nvPicPr>
          <p:cNvPr id="4" name="Content Placeholder 3" descr="C:\Users\admin\Desktop\DSC_532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00200"/>
            <a:ext cx="7924800" cy="4876800"/>
          </a:xfrm>
          <a:prstGeom prst="rect">
            <a:avLst/>
          </a:prstGeom>
          <a:ln w="762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Britannic Bold" panose="020B0903060703020204" pitchFamily="34" charset="0"/>
              </a:rPr>
              <a:t>SPECIMEN : </a:t>
            </a:r>
            <a:r>
              <a:rPr lang="en-US" dirty="0" smtClean="0">
                <a:latin typeface="Britannic Bold" panose="020B0903060703020204" pitchFamily="34" charset="0"/>
              </a:rPr>
              <a:t>FACULTY</a:t>
            </a:r>
            <a:br>
              <a:rPr lang="en-US" dirty="0" smtClean="0">
                <a:latin typeface="Britannic Bold" panose="020B0903060703020204" pitchFamily="34" charset="0"/>
              </a:rPr>
            </a:br>
            <a:r>
              <a:rPr lang="en-US" dirty="0" smtClean="0">
                <a:latin typeface="Britannic Bold" panose="020B0903060703020204" pitchFamily="34" charset="0"/>
              </a:rPr>
              <a:t>LIBRARY MEMBERSHIP PASSBOOK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1600200"/>
            <a:ext cx="5486400" cy="449579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00201"/>
            <a:ext cx="2895600" cy="449579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4800" dirty="0" smtClean="0">
                <a:latin typeface="Britannic Bold" panose="020B0903060703020204" pitchFamily="34" charset="0"/>
              </a:rPr>
              <a:t>SPECIMEN : STUDENTS’ LIBRARY CARD AND TICKETS</a:t>
            </a:r>
            <a:endParaRPr lang="en-US" sz="4800" dirty="0">
              <a:latin typeface="Britannic Bold" panose="020B0903060703020204" pitchFamily="34" charset="0"/>
            </a:endParaRPr>
          </a:p>
        </p:txBody>
      </p:sp>
      <p:pic>
        <p:nvPicPr>
          <p:cNvPr id="4" name="Content Placeholder 3" descr="C:\Users\shivani\Downloads\WhatsApp Image 2023-08-08 at 1.32.19 PM.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85800" y="1752600"/>
            <a:ext cx="3657600" cy="4724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5" descr="C:\Users\shivani\Downloads\WhatsApp Image 2023-08-08 at 1.32.20 PM.jpeg"/>
          <p:cNvPicPr/>
          <p:nvPr/>
        </p:nvPicPr>
        <p:blipFill>
          <a:blip r:embed="rId3" cstate="print">
            <a:extLst>
              <a:ext uri="{28A0092B-C50C-407E-A947-70E740481C1C}">
                <a14:useLocalDpi xmlns:a14="http://schemas.microsoft.com/office/drawing/2010/main" val="0"/>
              </a:ext>
            </a:extLst>
          </a:blip>
          <a:srcRect b="15562"/>
          <a:stretch>
            <a:fillRect/>
          </a:stretch>
        </p:blipFill>
        <p:spPr>
          <a:xfrm>
            <a:off x="4648200" y="1735015"/>
            <a:ext cx="3733800" cy="474198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BOOK BANK SECTION </a:t>
            </a:r>
            <a:endParaRPr lang="en-US" sz="6600" dirty="0">
              <a:latin typeface="Britannic Bold" panose="020B0903060703020204" pitchFamily="34" charset="0"/>
            </a:endParaRPr>
          </a:p>
        </p:txBody>
      </p:sp>
      <p:pic>
        <p:nvPicPr>
          <p:cNvPr id="4" name="Content Placeholder 3" descr="C:\Users\admin\Downloads\DSC_5320.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4800" y="1344295"/>
            <a:ext cx="8382000" cy="505650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anose="04020705040A02060702" pitchFamily="82" charset="0"/>
              </a:rPr>
              <a:t>RARE BOOKS SECTION </a:t>
            </a:r>
            <a:endParaRPr lang="en-US" sz="6000" dirty="0">
              <a:latin typeface="Algerian" panose="04020705040A02060702" pitchFamily="8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600200"/>
            <a:ext cx="7772400" cy="4800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lgerian" panose="04020705040A02060702" pitchFamily="82" charset="0"/>
              </a:rPr>
              <a:t> PG COURSES BOOKS SECTION </a:t>
            </a:r>
            <a:endParaRPr lang="en-US" dirty="0">
              <a:latin typeface="Algerian" panose="04020705040A02060702" pitchFamily="82" charset="0"/>
            </a:endParaRPr>
          </a:p>
        </p:txBody>
      </p:sp>
      <p:pic>
        <p:nvPicPr>
          <p:cNvPr id="4" name="Content Placeholder 3" descr="C:\Users\admin\Downloads\WhatsApp Image 2023-08-17 at 11.13.31 PM.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382000" cy="5105400"/>
          </a:xfrm>
          <a:prstGeom prst="rect">
            <a:avLst/>
          </a:prstGeom>
          <a:ln w="762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lgerian" panose="04020705040A02060702" pitchFamily="82" charset="0"/>
              </a:rPr>
              <a:t>STACK </a:t>
            </a:r>
            <a:r>
              <a:rPr lang="en-US" dirty="0" smtClean="0">
                <a:latin typeface="Algerian" panose="04020705040A02060702" pitchFamily="82" charset="0"/>
              </a:rPr>
              <a:t>AREA</a:t>
            </a:r>
            <a:endParaRPr lang="en-US" dirty="0"/>
          </a:p>
        </p:txBody>
      </p:sp>
      <p:pic>
        <p:nvPicPr>
          <p:cNvPr id="4" name="Content Placeholder 3" descr="C:\Users\admin\Downloads\WhatsApp Image 2023-08-17 at 11.14.20 PM.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79525"/>
            <a:ext cx="8153400" cy="52736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7030A0"/>
                </a:solidFill>
                <a:latin typeface="Algerian" panose="04020705040A02060702" pitchFamily="82" charset="0"/>
              </a:rPr>
              <a:t>ET/ME DEPT. LIBRARY</a:t>
            </a:r>
            <a:endParaRPr lang="en-US" sz="6000" b="1" dirty="0">
              <a:solidFill>
                <a:srgbClr val="7030A0"/>
              </a:solidFill>
              <a:latin typeface="Algerian" panose="04020705040A02060702" pitchFamily="82"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295400"/>
            <a:ext cx="8610600" cy="5056584"/>
          </a:xfrm>
          <a:prstGeom prst="rect">
            <a:avLst/>
          </a:prstGeom>
          <a:ln w="76200" cap="sq">
            <a:solidFill>
              <a:schemeClr val="accent4"/>
            </a:solidFill>
            <a:prstDash val="solid"/>
            <a:miter lim="800000"/>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PERIODICAL SECTION </a:t>
            </a:r>
            <a:endParaRPr lang="en-US" sz="6600" dirty="0">
              <a:latin typeface="Britannic Bold" panose="020B0903060703020204" pitchFamily="34" charset="0"/>
            </a:endParaRPr>
          </a:p>
        </p:txBody>
      </p:sp>
      <p:sp>
        <p:nvSpPr>
          <p:cNvPr id="6" name="Rectangle 5"/>
          <p:cNvSpPr/>
          <p:nvPr/>
        </p:nvSpPr>
        <p:spPr>
          <a:xfrm rot="10800000" flipV="1">
            <a:off x="304800" y="5576501"/>
            <a:ext cx="8610599" cy="645160"/>
          </a:xfrm>
          <a:prstGeom prst="rect">
            <a:avLst/>
          </a:prstGeom>
        </p:spPr>
        <p:txBody>
          <a:bodyPr wrap="square">
            <a:spAutoFit/>
          </a:bodyPr>
          <a:lstStyle/>
          <a:p>
            <a:pPr algn="ctr"/>
            <a:r>
              <a:rPr lang="en-US" dirty="0" smtClean="0">
                <a:latin typeface="Arial Black" panose="020B0A04020102020204" pitchFamily="34" charset="0"/>
                <a:ea typeface="SimSun" panose="02010600030101010101" pitchFamily="2" charset="-122"/>
              </a:rPr>
              <a:t>LIBRARIES </a:t>
            </a:r>
            <a:r>
              <a:rPr lang="en-US" dirty="0">
                <a:latin typeface="Arial Black" panose="020B0A04020102020204" pitchFamily="34" charset="0"/>
                <a:ea typeface="SimSun" panose="02010600030101010101" pitchFamily="2" charset="-122"/>
              </a:rPr>
              <a:t>SUBSCRIBES 89 PRINT </a:t>
            </a:r>
            <a:r>
              <a:rPr lang="en-US" dirty="0" smtClean="0">
                <a:latin typeface="Arial Black" panose="020B0A04020102020204" pitchFamily="34" charset="0"/>
                <a:ea typeface="SimSun" panose="02010600030101010101" pitchFamily="2" charset="-122"/>
              </a:rPr>
              <a:t>JOURNALS, 21 </a:t>
            </a:r>
            <a:r>
              <a:rPr lang="en-US" b="1" dirty="0" smtClean="0">
                <a:latin typeface="Arial Black" panose="020B0A04020102020204" pitchFamily="34" charset="0"/>
                <a:ea typeface="SimSun" panose="02010600030101010101" pitchFamily="2" charset="-122"/>
              </a:rPr>
              <a:t>MAGAZINES</a:t>
            </a:r>
            <a:r>
              <a:rPr lang="en-US" b="1" dirty="0">
                <a:latin typeface="Arial Black" panose="020B0A04020102020204" pitchFamily="34" charset="0"/>
                <a:ea typeface="SimSun" panose="02010600030101010101" pitchFamily="2" charset="-122"/>
              </a:rPr>
              <a:t> </a:t>
            </a:r>
            <a:r>
              <a:rPr lang="en-US" dirty="0">
                <a:latin typeface="Arial Black" panose="020B0A04020102020204" pitchFamily="34" charset="0"/>
                <a:ea typeface="SimSun" panose="02010600030101010101" pitchFamily="2" charset="-122"/>
              </a:rPr>
              <a:t>AND </a:t>
            </a:r>
            <a:r>
              <a:rPr lang="en-US" b="1" dirty="0" smtClean="0">
                <a:latin typeface="Arial Black" panose="020B0A04020102020204" pitchFamily="34" charset="0"/>
                <a:ea typeface="SimSun" panose="02010600030101010101" pitchFamily="2" charset="-122"/>
              </a:rPr>
              <a:t>21</a:t>
            </a:r>
            <a:r>
              <a:rPr lang="en-US" b="1" dirty="0">
                <a:latin typeface="Arial Black" panose="020B0A04020102020204" pitchFamily="34" charset="0"/>
                <a:ea typeface="SimSun" panose="02010600030101010101" pitchFamily="2" charset="-122"/>
              </a:rPr>
              <a:t> NEWSPAPERS</a:t>
            </a:r>
            <a:endParaRPr lang="en-US" dirty="0">
              <a:latin typeface="Arial Black" panose="020B0A04020102020204" pitchFamily="34" charset="0"/>
            </a:endParaRPr>
          </a:p>
        </p:txBody>
      </p:sp>
      <p:pic>
        <p:nvPicPr>
          <p:cNvPr id="7" name="Content Placeholder 6" descr="C:\Users\admin\Downloads\WhatsApp Image 2025-02-20 at 10.27.44 AM.jpe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00201"/>
            <a:ext cx="8534399" cy="3976300"/>
          </a:xfrm>
          <a:prstGeom prst="ellipse">
            <a:avLst/>
          </a:prstGeom>
          <a:ln>
            <a:noFill/>
          </a:ln>
          <a:effectLst>
            <a:softEdge rad="112500"/>
          </a:effectLst>
        </p:spPr>
      </p:pic>
    </p:spTree>
  </p:cSld>
  <p:clrMapOvr>
    <a:masterClrMapping/>
  </p:clrMapOvr>
  <p:transition advTm="1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838200"/>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pPr marL="0" marR="0" algn="ctr">
              <a:lnSpc>
                <a:spcPct val="115000"/>
              </a:lnSpc>
              <a:spcBef>
                <a:spcPts val="0"/>
              </a:spcBef>
              <a:spcAft>
                <a:spcPts val="0"/>
              </a:spcAft>
            </a:pPr>
            <a:r>
              <a:rPr lang="en-US" sz="2800" b="1" dirty="0">
                <a:effectLst/>
                <a:latin typeface="Lucida Handwriting" panose="03010101010101010101" pitchFamily="66" charset="0"/>
                <a:ea typeface="Calibri" panose="020F0502020204030204" charset="0"/>
                <a:cs typeface="Times New Roman" panose="02020603050405020304" pitchFamily="18" charset="0"/>
              </a:rPr>
              <a:t>LIST OF SUBSCRIBED PRINT </a:t>
            </a:r>
            <a:r>
              <a:rPr lang="en-US" sz="2800" b="1" dirty="0" smtClean="0">
                <a:effectLst/>
                <a:latin typeface="Lucida Handwriting" panose="03010101010101010101" pitchFamily="66" charset="0"/>
                <a:ea typeface="Calibri" panose="020F0502020204030204" charset="0"/>
                <a:cs typeface="Times New Roman" panose="02020603050405020304" pitchFamily="18" charset="0"/>
              </a:rPr>
              <a:t>JOURNALS</a:t>
            </a:r>
            <a:br>
              <a:rPr lang="en-US" sz="2800" b="1" dirty="0" smtClean="0">
                <a:effectLst/>
                <a:latin typeface="Lucida Handwriting" panose="03010101010101010101" pitchFamily="66" charset="0"/>
                <a:ea typeface="Calibri" panose="020F0502020204030204" charset="0"/>
                <a:cs typeface="Times New Roman" panose="02020603050405020304" pitchFamily="18" charset="0"/>
              </a:rPr>
            </a:br>
            <a:r>
              <a:rPr lang="en-US" sz="2800" b="1" dirty="0" smtClean="0">
                <a:latin typeface="Lucida Handwriting" panose="03010101010101010101" pitchFamily="66" charset="0"/>
                <a:ea typeface="Calibri" panose="020F0502020204030204" charset="0"/>
                <a:cs typeface="Times New Roman" panose="02020603050405020304" pitchFamily="18" charset="0"/>
              </a:rPr>
              <a:t>YEAR 2026</a:t>
            </a:r>
            <a:endParaRPr lang="en-US" sz="1050" b="1" dirty="0">
              <a:effectLst/>
              <a:ea typeface="Calibri" panose="020F0502020204030204" charset="0"/>
              <a:cs typeface="Times New Roman" panose="02020603050405020304" pitchFamily="18" charset="0"/>
            </a:endParaRPr>
          </a:p>
        </p:txBody>
      </p:sp>
      <p:graphicFrame>
        <p:nvGraphicFramePr>
          <p:cNvPr id="4" name="Table 3"/>
          <p:cNvGraphicFramePr/>
          <p:nvPr/>
        </p:nvGraphicFramePr>
        <p:xfrm>
          <a:off x="309880" y="1074420"/>
          <a:ext cx="8524875" cy="5705476"/>
        </p:xfrm>
        <a:graphic>
          <a:graphicData uri="http://schemas.openxmlformats.org/drawingml/2006/table">
            <a:tbl>
              <a:tblPr/>
              <a:tblGrid>
                <a:gridCol w="652145">
                  <a:extLst>
                    <a:ext uri="{9D8B030D-6E8A-4147-A177-3AD203B41FA5}">
                      <a16:colId xmlns:a16="http://schemas.microsoft.com/office/drawing/2014/main" val="20000"/>
                    </a:ext>
                  </a:extLst>
                </a:gridCol>
                <a:gridCol w="7872730">
                  <a:extLst>
                    <a:ext uri="{9D8B030D-6E8A-4147-A177-3AD203B41FA5}">
                      <a16:colId xmlns:a16="http://schemas.microsoft.com/office/drawing/2014/main" val="20001"/>
                    </a:ext>
                  </a:extLst>
                </a:gridCol>
              </a:tblGrid>
              <a:tr h="323215">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APPLIED SCIENCE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0"/>
                  </a:ext>
                </a:extLst>
              </a:tr>
              <a:tr h="215900">
                <a:tc>
                  <a:txBody>
                    <a:bodyPr/>
                    <a:lstStyle/>
                    <a:p>
                      <a:pPr algn="ctr">
                        <a:lnSpc>
                          <a:spcPct val="114000"/>
                        </a:lnSpc>
                        <a:spcBef>
                          <a:spcPct val="0"/>
                        </a:spcBef>
                        <a:spcAft>
                          <a:spcPct val="0"/>
                        </a:spcAft>
                      </a:pPr>
                      <a:r>
                        <a:rPr sz="1400" b="1">
                          <a:latin typeface="Calibri" panose="020F0502020204030204"/>
                          <a:ea typeface="Times New Roman" panose="02020603050405020304"/>
                        </a:rPr>
                        <a:t>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GLOBAL JOURNAL OF PURE &amp; APPLIED MATHEMATICS</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280035">
                <a:tc>
                  <a:txBody>
                    <a:bodyPr/>
                    <a:lstStyle/>
                    <a:p>
                      <a:pPr algn="ctr">
                        <a:lnSpc>
                          <a:spcPct val="114000"/>
                        </a:lnSpc>
                        <a:spcBef>
                          <a:spcPct val="0"/>
                        </a:spcBef>
                        <a:spcAft>
                          <a:spcPct val="0"/>
                        </a:spcAft>
                      </a:pPr>
                      <a:r>
                        <a:rPr sz="1400" b="1">
                          <a:latin typeface="Calibri" panose="020F0502020204030204"/>
                          <a:ea typeface="Times New Roman" panose="02020603050405020304"/>
                        </a:rPr>
                        <a:t>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PURE &amp; APPLIED PHYSICS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201295">
                <a:tc>
                  <a:txBody>
                    <a:bodyPr/>
                    <a:lstStyle/>
                    <a:p>
                      <a:pPr algn="ctr">
                        <a:lnSpc>
                          <a:spcPct val="114000"/>
                        </a:lnSpc>
                        <a:spcBef>
                          <a:spcPct val="0"/>
                        </a:spcBef>
                        <a:spcAft>
                          <a:spcPct val="0"/>
                        </a:spcAft>
                      </a:pPr>
                      <a:r>
                        <a:rPr sz="1400" b="1">
                          <a:latin typeface="Calibri" panose="020F0502020204030204"/>
                          <a:ea typeface="Times New Roman" panose="02020603050405020304"/>
                        </a:rPr>
                        <a:t>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APPLIED CHEMISTRY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274320">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ECE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4"/>
                  </a:ext>
                </a:extLst>
              </a:tr>
              <a:tr h="401320">
                <a:tc>
                  <a:txBody>
                    <a:bodyPr/>
                    <a:lstStyle/>
                    <a:p>
                      <a:pPr algn="ctr">
                        <a:lnSpc>
                          <a:spcPct val="114000"/>
                        </a:lnSpc>
                        <a:spcBef>
                          <a:spcPct val="0"/>
                        </a:spcBef>
                        <a:spcAft>
                          <a:spcPct val="0"/>
                        </a:spcAft>
                      </a:pPr>
                      <a:r>
                        <a:rPr sz="1400" b="1">
                          <a:latin typeface="Calibri" panose="020F0502020204030204"/>
                          <a:ea typeface="Times New Roman" panose="02020603050405020304"/>
                        </a:rPr>
                        <a:t>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ELECTRONICS &amp; COMMUNICATION ENGG.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r h="401955">
                <a:tc>
                  <a:txBody>
                    <a:bodyPr/>
                    <a:lstStyle/>
                    <a:p>
                      <a:pPr algn="ctr">
                        <a:lnSpc>
                          <a:spcPct val="114000"/>
                        </a:lnSpc>
                        <a:spcBef>
                          <a:spcPct val="0"/>
                        </a:spcBef>
                        <a:spcAft>
                          <a:spcPct val="0"/>
                        </a:spcAft>
                      </a:pPr>
                      <a:r>
                        <a:rPr sz="1400" b="1">
                          <a:latin typeface="Calibri" panose="020F0502020204030204"/>
                          <a:ea typeface="Times New Roman" panose="02020603050405020304"/>
                        </a:rPr>
                        <a:t>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MOBILE COMMUNICATION &amp; NETWORKING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401320">
                <a:tc>
                  <a:txBody>
                    <a:bodyPr/>
                    <a:lstStyle/>
                    <a:p>
                      <a:pPr algn="ctr">
                        <a:lnSpc>
                          <a:spcPct val="114000"/>
                        </a:lnSpc>
                        <a:spcBef>
                          <a:spcPct val="0"/>
                        </a:spcBef>
                        <a:spcAft>
                          <a:spcPct val="0"/>
                        </a:spcAft>
                      </a:pPr>
                      <a:r>
                        <a:rPr sz="1400" b="1">
                          <a:latin typeface="Calibri" panose="020F0502020204030204"/>
                          <a:ea typeface="Times New Roman" panose="02020603050405020304"/>
                        </a:rPr>
                        <a:t>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ELECTRONIC NETWORK,DEVICES &amp; FIELDS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r h="201295">
                <a:tc>
                  <a:txBody>
                    <a:bodyPr/>
                    <a:lstStyle/>
                    <a:p>
                      <a:pPr algn="ctr">
                        <a:lnSpc>
                          <a:spcPct val="114000"/>
                        </a:lnSpc>
                        <a:spcBef>
                          <a:spcPct val="0"/>
                        </a:spcBef>
                        <a:spcAft>
                          <a:spcPct val="0"/>
                        </a:spcAft>
                      </a:pPr>
                      <a:r>
                        <a:rPr sz="1400" b="1">
                          <a:latin typeface="Calibri" panose="020F0502020204030204"/>
                          <a:ea typeface="Times New Roman" panose="02020603050405020304"/>
                        </a:rPr>
                        <a:t>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ADVANCES IN WIRELESS &amp; MOBILE COMMUNICATION</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8"/>
                  </a:ext>
                </a:extLst>
              </a:tr>
              <a:tr h="200660">
                <a:tc>
                  <a:txBody>
                    <a:bodyPr/>
                    <a:lstStyle/>
                    <a:p>
                      <a:pPr algn="ctr">
                        <a:lnSpc>
                          <a:spcPct val="114000"/>
                        </a:lnSpc>
                        <a:spcBef>
                          <a:spcPct val="0"/>
                        </a:spcBef>
                        <a:spcAft>
                          <a:spcPct val="0"/>
                        </a:spcAft>
                      </a:pPr>
                      <a:r>
                        <a:rPr sz="1400" b="1">
                          <a:latin typeface="Calibri" panose="020F0502020204030204"/>
                          <a:ea typeface="Times New Roman" panose="02020603050405020304"/>
                        </a:rPr>
                        <a:t>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dirty="0">
                          <a:latin typeface="Calibri" panose="020F0502020204030204"/>
                          <a:ea typeface="Times New Roman" panose="02020603050405020304"/>
                        </a:rPr>
                        <a:t>INDIAN JOURNAL OF DIGITAL ELECTRONIC TECHNOLOGIES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9"/>
                  </a:ext>
                </a:extLst>
              </a:tr>
              <a:tr h="274320">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CSE  </a:t>
                      </a:r>
                      <a:r>
                        <a:rPr sz="1800" b="1" i="1">
                          <a:solidFill>
                            <a:srgbClr val="FF0000"/>
                          </a:solidFill>
                          <a:latin typeface="Calibri" panose="020F0502020204030204"/>
                          <a:ea typeface="Times New Roman" panose="02020603050405020304"/>
                        </a:rPr>
                        <a:t>&amp; </a:t>
                      </a:r>
                      <a:r>
                        <a:rPr sz="1800" b="1">
                          <a:solidFill>
                            <a:srgbClr val="FF0000"/>
                          </a:solidFill>
                          <a:latin typeface="Calibri" panose="020F0502020204030204"/>
                          <a:ea typeface="Times New Roman" panose="02020603050405020304"/>
                        </a:rPr>
                        <a:t>IT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10"/>
                  </a:ext>
                </a:extLst>
              </a:tr>
              <a:tr h="200660">
                <a:tc>
                  <a:txBody>
                    <a:bodyPr/>
                    <a:lstStyle/>
                    <a:p>
                      <a:pPr algn="ctr">
                        <a:lnSpc>
                          <a:spcPct val="114000"/>
                        </a:lnSpc>
                        <a:spcBef>
                          <a:spcPct val="0"/>
                        </a:spcBef>
                        <a:spcAft>
                          <a:spcPct val="0"/>
                        </a:spcAft>
                      </a:pPr>
                      <a:r>
                        <a:rPr sz="1400" b="1">
                          <a:latin typeface="Calibri" panose="020F0502020204030204"/>
                          <a:ea typeface="Times New Roman" panose="02020603050405020304"/>
                        </a:rPr>
                        <a:t>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ADVANCED SOFTWARE ENGINEERING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1"/>
                  </a:ext>
                </a:extLst>
              </a:tr>
              <a:tr h="201295">
                <a:tc>
                  <a:txBody>
                    <a:bodyPr/>
                    <a:lstStyle/>
                    <a:p>
                      <a:pPr algn="ctr">
                        <a:lnSpc>
                          <a:spcPct val="114000"/>
                        </a:lnSpc>
                        <a:spcBef>
                          <a:spcPct val="0"/>
                        </a:spcBef>
                        <a:spcAft>
                          <a:spcPct val="0"/>
                        </a:spcAft>
                      </a:pPr>
                      <a:r>
                        <a:rPr sz="1400" b="1">
                          <a:latin typeface="Calibri" panose="020F0502020204030204"/>
                          <a:ea typeface="Times New Roman" panose="02020603050405020304"/>
                        </a:rPr>
                        <a:t>10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DATA MINING &amp; DATA WAREHOUSE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2"/>
                  </a:ext>
                </a:extLst>
              </a:tr>
              <a:tr h="200660">
                <a:tc>
                  <a:txBody>
                    <a:bodyPr/>
                    <a:lstStyle/>
                    <a:p>
                      <a:pPr algn="ctr">
                        <a:lnSpc>
                          <a:spcPct val="114000"/>
                        </a:lnSpc>
                        <a:spcBef>
                          <a:spcPct val="0"/>
                        </a:spcBef>
                        <a:spcAft>
                          <a:spcPct val="0"/>
                        </a:spcAft>
                      </a:pPr>
                      <a:r>
                        <a:rPr sz="1400" b="1">
                          <a:latin typeface="Calibri" panose="020F0502020204030204"/>
                          <a:ea typeface="Times New Roman" panose="02020603050405020304"/>
                        </a:rPr>
                        <a:t>11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COMPUTER &amp; INTERNET SECURITY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3"/>
                  </a:ext>
                </a:extLst>
              </a:tr>
              <a:tr h="401320">
                <a:tc>
                  <a:txBody>
                    <a:bodyPr/>
                    <a:lstStyle/>
                    <a:p>
                      <a:pPr algn="ctr">
                        <a:lnSpc>
                          <a:spcPct val="114000"/>
                        </a:lnSpc>
                        <a:spcBef>
                          <a:spcPct val="0"/>
                        </a:spcBef>
                        <a:spcAft>
                          <a:spcPct val="0"/>
                        </a:spcAft>
                      </a:pPr>
                      <a:r>
                        <a:rPr sz="1400" b="1">
                          <a:latin typeface="Calibri" panose="020F0502020204030204"/>
                          <a:ea typeface="Times New Roman" panose="02020603050405020304"/>
                        </a:rPr>
                        <a:t>12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COMPUTATIONAL INTELLIGENT RESEARCH</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4"/>
                  </a:ext>
                </a:extLst>
              </a:tr>
              <a:tr h="201295">
                <a:tc>
                  <a:txBody>
                    <a:bodyPr/>
                    <a:lstStyle/>
                    <a:p>
                      <a:pPr algn="ctr">
                        <a:lnSpc>
                          <a:spcPct val="114000"/>
                        </a:lnSpc>
                        <a:spcBef>
                          <a:spcPct val="0"/>
                        </a:spcBef>
                        <a:spcAft>
                          <a:spcPct val="0"/>
                        </a:spcAft>
                      </a:pPr>
                      <a:r>
                        <a:rPr sz="1400" b="1">
                          <a:latin typeface="Calibri" panose="020F0502020204030204"/>
                          <a:ea typeface="Times New Roman" panose="02020603050405020304"/>
                        </a:rPr>
                        <a:t>13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INDIAN JOURNAL OF DIGITAL INFORMATION TECHNOLOGY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5"/>
                  </a:ext>
                </a:extLst>
              </a:tr>
              <a:tr h="401320">
                <a:tc>
                  <a:txBody>
                    <a:bodyPr/>
                    <a:lstStyle/>
                    <a:p>
                      <a:pPr algn="ctr">
                        <a:lnSpc>
                          <a:spcPct val="114000"/>
                        </a:lnSpc>
                        <a:spcBef>
                          <a:spcPct val="0"/>
                        </a:spcBef>
                        <a:spcAft>
                          <a:spcPct val="0"/>
                        </a:spcAft>
                      </a:pPr>
                      <a:r>
                        <a:rPr sz="1400" b="1">
                          <a:latin typeface="Calibri" panose="020F0502020204030204"/>
                          <a:ea typeface="Times New Roman" panose="02020603050405020304"/>
                        </a:rPr>
                        <a:t>14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gn="ctr">
                        <a:lnSpc>
                          <a:spcPct val="114000"/>
                        </a:lnSpc>
                        <a:spcBef>
                          <a:spcPct val="0"/>
                        </a:spcBef>
                        <a:spcAft>
                          <a:spcPct val="0"/>
                        </a:spcAft>
                      </a:pPr>
                      <a:r>
                        <a:rPr sz="1400" b="1">
                          <a:latin typeface="Calibri" panose="020F0502020204030204"/>
                          <a:ea typeface="Times New Roman" panose="02020603050405020304"/>
                        </a:rPr>
                        <a:t>JOURNAL OF COMPUTER SCIENCE ENGINEERING &amp; SOFTWARE TESTING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6"/>
                  </a:ext>
                </a:extLst>
              </a:tr>
              <a:tr h="280670">
                <a:tc>
                  <a:txBody>
                    <a:bodyPr/>
                    <a:lstStyle/>
                    <a:p>
                      <a:pPr algn="ctr">
                        <a:lnSpc>
                          <a:spcPct val="114000"/>
                        </a:lnSpc>
                        <a:spcBef>
                          <a:spcPct val="0"/>
                        </a:spcBef>
                        <a:spcAft>
                          <a:spcPct val="0"/>
                        </a:spcAft>
                      </a:pPr>
                      <a:r>
                        <a:rPr sz="1400" b="1">
                          <a:latin typeface="Calibri" panose="020F0502020204030204"/>
                          <a:ea typeface="Times New Roman" panose="02020603050405020304"/>
                        </a:rPr>
                        <a:t>15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COMPUTER BASED PARALLEL PROGRAMMING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7"/>
                  </a:ext>
                </a:extLst>
              </a:tr>
              <a:tr h="200660">
                <a:tc>
                  <a:txBody>
                    <a:bodyPr/>
                    <a:lstStyle/>
                    <a:p>
                      <a:pPr algn="ctr">
                        <a:lnSpc>
                          <a:spcPct val="114000"/>
                        </a:lnSpc>
                        <a:spcBef>
                          <a:spcPct val="0"/>
                        </a:spcBef>
                        <a:spcAft>
                          <a:spcPct val="0"/>
                        </a:spcAft>
                      </a:pPr>
                      <a:r>
                        <a:rPr sz="1400" b="1">
                          <a:latin typeface="Calibri" panose="020F0502020204030204"/>
                          <a:ea typeface="Times New Roman" panose="02020603050405020304"/>
                        </a:rPr>
                        <a:t>16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dirty="0">
                          <a:latin typeface="Calibri" panose="020F0502020204030204"/>
                          <a:ea typeface="Times New Roman" panose="02020603050405020304"/>
                        </a:rPr>
                        <a:t>INVENTI IMPACT COMPTER NETWORKS &amp; COMMUNICATIONS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cSld>
  <p:clrMapOvr>
    <a:masterClrMapping/>
  </p:clrMapOvr>
  <p:transition advTm="1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p:nvPr/>
        </p:nvGraphicFramePr>
        <p:xfrm>
          <a:off x="157480" y="135890"/>
          <a:ext cx="8827135" cy="6574155"/>
        </p:xfrm>
        <a:graphic>
          <a:graphicData uri="http://schemas.openxmlformats.org/drawingml/2006/table">
            <a:tbl>
              <a:tblPr/>
              <a:tblGrid>
                <a:gridCol w="675005">
                  <a:extLst>
                    <a:ext uri="{9D8B030D-6E8A-4147-A177-3AD203B41FA5}">
                      <a16:colId xmlns:a16="http://schemas.microsoft.com/office/drawing/2014/main" val="20000"/>
                    </a:ext>
                  </a:extLst>
                </a:gridCol>
                <a:gridCol w="8152130">
                  <a:extLst>
                    <a:ext uri="{9D8B030D-6E8A-4147-A177-3AD203B41FA5}">
                      <a16:colId xmlns:a16="http://schemas.microsoft.com/office/drawing/2014/main" val="20001"/>
                    </a:ext>
                  </a:extLst>
                </a:gridCol>
              </a:tblGrid>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17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a:noFill/>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INVENTI IMPACT:CLOUD COMPUTING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a:noFill/>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325120">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ME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1"/>
                  </a:ext>
                </a:extLst>
              </a:tr>
              <a:tr h="243205">
                <a:tc>
                  <a:txBody>
                    <a:bodyPr/>
                    <a:lstStyle/>
                    <a:p>
                      <a:pPr algn="ctr">
                        <a:lnSpc>
                          <a:spcPct val="114000"/>
                        </a:lnSpc>
                        <a:spcBef>
                          <a:spcPct val="0"/>
                        </a:spcBef>
                        <a:spcAft>
                          <a:spcPct val="0"/>
                        </a:spcAft>
                      </a:pPr>
                      <a:r>
                        <a:rPr sz="1400" b="1">
                          <a:latin typeface="Calibri" panose="020F0502020204030204"/>
                          <a:ea typeface="Times New Roman" panose="02020603050405020304"/>
                        </a:rPr>
                        <a:t>18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MECHANICAL &amp; MECHANICS ENGINEERING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19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ENVIRONMENT ENGINEERING &amp; STUDIES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244475">
                <a:tc>
                  <a:txBody>
                    <a:bodyPr/>
                    <a:lstStyle/>
                    <a:p>
                      <a:pPr algn="ctr">
                        <a:lnSpc>
                          <a:spcPct val="114000"/>
                        </a:lnSpc>
                        <a:spcBef>
                          <a:spcPct val="0"/>
                        </a:spcBef>
                        <a:spcAft>
                          <a:spcPct val="0"/>
                        </a:spcAft>
                      </a:pPr>
                      <a:r>
                        <a:rPr sz="1400" b="1">
                          <a:latin typeface="Calibri" panose="020F0502020204030204"/>
                          <a:ea typeface="Times New Roman" panose="02020603050405020304"/>
                        </a:rPr>
                        <a:t>20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INVENTI IMPACT MECHANICAL ENGINEERING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323850">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MBA/M.COM/BBA/B.COM</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5"/>
                  </a:ext>
                </a:extLst>
              </a:tr>
              <a:tr h="365125">
                <a:tc>
                  <a:txBody>
                    <a:bodyPr/>
                    <a:lstStyle/>
                    <a:p>
                      <a:pPr algn="ctr">
                        <a:lnSpc>
                          <a:spcPct val="114000"/>
                        </a:lnSpc>
                        <a:spcBef>
                          <a:spcPct val="0"/>
                        </a:spcBef>
                        <a:spcAft>
                          <a:spcPct val="0"/>
                        </a:spcAft>
                      </a:pPr>
                      <a:r>
                        <a:rPr sz="1400" b="1">
                          <a:latin typeface="Calibri" panose="020F0502020204030204"/>
                          <a:ea typeface="Times New Roman" panose="02020603050405020304"/>
                        </a:rPr>
                        <a:t>21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MARKET RESEARCH &amp; MARKET TECHNOLOGY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63220">
                <a:tc>
                  <a:txBody>
                    <a:bodyPr/>
                    <a:lstStyle/>
                    <a:p>
                      <a:pPr algn="ctr">
                        <a:lnSpc>
                          <a:spcPct val="114000"/>
                        </a:lnSpc>
                        <a:spcBef>
                          <a:spcPct val="0"/>
                        </a:spcBef>
                        <a:spcAft>
                          <a:spcPct val="0"/>
                        </a:spcAft>
                      </a:pPr>
                      <a:r>
                        <a:rPr sz="1400" b="1">
                          <a:latin typeface="Calibri" panose="020F0502020204030204"/>
                          <a:ea typeface="Times New Roman" panose="02020603050405020304"/>
                        </a:rPr>
                        <a:t>22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BUSINESS ADMINISTRATION &amp; MANAGEMENT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23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REVIEW  OF BUSINESS &amp; FINANCE </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8"/>
                  </a:ext>
                </a:extLst>
              </a:tr>
              <a:tr h="243205">
                <a:tc>
                  <a:txBody>
                    <a:bodyPr/>
                    <a:lstStyle/>
                    <a:p>
                      <a:pPr algn="ctr">
                        <a:lnSpc>
                          <a:spcPct val="114000"/>
                        </a:lnSpc>
                        <a:spcBef>
                          <a:spcPct val="0"/>
                        </a:spcBef>
                        <a:spcAft>
                          <a:spcPct val="0"/>
                        </a:spcAft>
                      </a:pPr>
                      <a:r>
                        <a:rPr sz="1400" b="1">
                          <a:latin typeface="Calibri" panose="020F0502020204030204"/>
                          <a:ea typeface="Times New Roman" panose="02020603050405020304"/>
                        </a:rPr>
                        <a:t>24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CUSTOMER RELATION MANAGEMENT</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9"/>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25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HUMAN RESOURCE MANAGEMENT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0"/>
                  </a:ext>
                </a:extLst>
              </a:tr>
              <a:tr h="244475">
                <a:tc>
                  <a:txBody>
                    <a:bodyPr/>
                    <a:lstStyle/>
                    <a:p>
                      <a:pPr algn="ctr">
                        <a:lnSpc>
                          <a:spcPct val="114000"/>
                        </a:lnSpc>
                        <a:spcBef>
                          <a:spcPct val="0"/>
                        </a:spcBef>
                        <a:spcAft>
                          <a:spcPct val="0"/>
                        </a:spcAft>
                      </a:pPr>
                      <a:r>
                        <a:rPr sz="1400" b="1">
                          <a:latin typeface="Calibri" panose="020F0502020204030204"/>
                          <a:ea typeface="Times New Roman" panose="02020603050405020304"/>
                        </a:rPr>
                        <a:t>26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IUPJOURNAL OF BANK MANAGMENT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1"/>
                  </a:ext>
                </a:extLst>
              </a:tr>
              <a:tr h="243205">
                <a:tc>
                  <a:txBody>
                    <a:bodyPr/>
                    <a:lstStyle/>
                    <a:p>
                      <a:pPr algn="ctr">
                        <a:lnSpc>
                          <a:spcPct val="114000"/>
                        </a:lnSpc>
                        <a:spcBef>
                          <a:spcPct val="0"/>
                        </a:spcBef>
                        <a:spcAft>
                          <a:spcPct val="0"/>
                        </a:spcAft>
                      </a:pPr>
                      <a:r>
                        <a:rPr sz="1400" b="1">
                          <a:latin typeface="Calibri" panose="020F0502020204030204"/>
                          <a:ea typeface="Times New Roman" panose="02020603050405020304"/>
                        </a:rPr>
                        <a:t>27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DIGITAL MARKETING</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2"/>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28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IUP JOURNAL OF OPERATIONAL MANAGEMENT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3"/>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29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IUP JOURNAL OF ORGANIZATIONAL BEHAVIOR</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4"/>
                  </a:ext>
                </a:extLst>
              </a:tr>
              <a:tr h="364490">
                <a:tc>
                  <a:txBody>
                    <a:bodyPr/>
                    <a:lstStyle/>
                    <a:p>
                      <a:pPr algn="ctr">
                        <a:lnSpc>
                          <a:spcPct val="114000"/>
                        </a:lnSpc>
                        <a:spcBef>
                          <a:spcPct val="0"/>
                        </a:spcBef>
                        <a:spcAft>
                          <a:spcPct val="0"/>
                        </a:spcAft>
                      </a:pPr>
                      <a:r>
                        <a:rPr sz="1400" b="1">
                          <a:latin typeface="Calibri" panose="020F0502020204030204"/>
                          <a:ea typeface="Times New Roman" panose="02020603050405020304"/>
                        </a:rPr>
                        <a:t>30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SCIENXT INTERNATIONAL JOURNAL OF RECENT TRENDS IN DIGITAL MARKETING</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5"/>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31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GLOBAL JOURNAL OF FINANCE &amp; MANAGEMENT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6"/>
                  </a:ext>
                </a:extLst>
              </a:tr>
              <a:tr h="324485">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MCA/BCA</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17"/>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32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COMPUTER SCIENCE &amp; APPLICATIONS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8"/>
                  </a:ext>
                </a:extLst>
              </a:tr>
              <a:tr h="363220">
                <a:tc>
                  <a:txBody>
                    <a:bodyPr/>
                    <a:lstStyle/>
                    <a:p>
                      <a:pPr algn="ctr">
                        <a:lnSpc>
                          <a:spcPct val="114000"/>
                        </a:lnSpc>
                        <a:spcBef>
                          <a:spcPct val="0"/>
                        </a:spcBef>
                        <a:spcAft>
                          <a:spcPct val="0"/>
                        </a:spcAft>
                      </a:pPr>
                      <a:r>
                        <a:rPr sz="1400" b="1">
                          <a:latin typeface="Calibri" panose="020F0502020204030204"/>
                          <a:ea typeface="Times New Roman" panose="02020603050405020304"/>
                        </a:rPr>
                        <a:t>33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ADVANCED COMPUTER SCIENCE &amp; TECHNOLOGY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9"/>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34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GLOBAL JOURNAL OF COMPUTATIONAL INTELLIGENCE RESEARCH</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0"/>
                  </a:ext>
                </a:extLst>
              </a:tr>
              <a:tr h="244475">
                <a:tc>
                  <a:txBody>
                    <a:bodyPr/>
                    <a:lstStyle/>
                    <a:p>
                      <a:pPr algn="ctr">
                        <a:lnSpc>
                          <a:spcPct val="114000"/>
                        </a:lnSpc>
                        <a:spcBef>
                          <a:spcPct val="0"/>
                        </a:spcBef>
                        <a:spcAft>
                          <a:spcPct val="0"/>
                        </a:spcAft>
                      </a:pPr>
                      <a:r>
                        <a:rPr sz="1400" b="1">
                          <a:latin typeface="Calibri" panose="020F0502020204030204"/>
                          <a:ea typeface="Times New Roman" panose="02020603050405020304"/>
                        </a:rPr>
                        <a:t>35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INNOVATIONS IN DIGITAL MARKETING</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1"/>
                  </a:ext>
                </a:extLst>
              </a:tr>
              <a:tr h="243205">
                <a:tc>
                  <a:txBody>
                    <a:bodyPr/>
                    <a:lstStyle/>
                    <a:p>
                      <a:pPr algn="ctr">
                        <a:lnSpc>
                          <a:spcPct val="114000"/>
                        </a:lnSpc>
                        <a:spcBef>
                          <a:spcPct val="0"/>
                        </a:spcBef>
                        <a:spcAft>
                          <a:spcPct val="0"/>
                        </a:spcAft>
                      </a:pPr>
                      <a:r>
                        <a:rPr sz="1400" b="1">
                          <a:latin typeface="Calibri" panose="020F0502020204030204"/>
                          <a:ea typeface="Times New Roman" panose="02020603050405020304"/>
                        </a:rPr>
                        <a:t>36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INDIAN JOURNAL OF COMPUTER SCIENCE :THEORY &amp; PRACTICAL</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2"/>
                  </a:ext>
                </a:extLst>
              </a:tr>
              <a:tr h="243840">
                <a:tc>
                  <a:txBody>
                    <a:bodyPr/>
                    <a:lstStyle/>
                    <a:p>
                      <a:pPr algn="ctr">
                        <a:lnSpc>
                          <a:spcPct val="114000"/>
                        </a:lnSpc>
                        <a:spcBef>
                          <a:spcPct val="0"/>
                        </a:spcBef>
                        <a:spcAft>
                          <a:spcPct val="0"/>
                        </a:spcAft>
                      </a:pPr>
                      <a:r>
                        <a:rPr sz="1400" b="1">
                          <a:latin typeface="Calibri" panose="020F0502020204030204"/>
                          <a:ea typeface="Times New Roman" panose="02020603050405020304"/>
                        </a:rPr>
                        <a:t>37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INVENTI IMPACT:SOFT COMPUTING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3"/>
                  </a:ext>
                </a:extLst>
              </a:tr>
            </a:tbl>
          </a:graphicData>
        </a:graphic>
      </p:graphicFrame>
    </p:spTree>
  </p:cSld>
  <p:clrMapOvr>
    <a:masterClrMapping/>
  </p:clrMapOvr>
  <p:transition advTm="1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nvGraphicFramePr>
        <p:xfrm>
          <a:off x="229870" y="76200"/>
          <a:ext cx="8623300" cy="6569710"/>
        </p:xfrm>
        <a:graphic>
          <a:graphicData uri="http://schemas.openxmlformats.org/drawingml/2006/table">
            <a:tbl>
              <a:tblPr/>
              <a:tblGrid>
                <a:gridCol w="659130">
                  <a:extLst>
                    <a:ext uri="{9D8B030D-6E8A-4147-A177-3AD203B41FA5}">
                      <a16:colId xmlns:a16="http://schemas.microsoft.com/office/drawing/2014/main" val="20000"/>
                    </a:ext>
                  </a:extLst>
                </a:gridCol>
                <a:gridCol w="7964170">
                  <a:extLst>
                    <a:ext uri="{9D8B030D-6E8A-4147-A177-3AD203B41FA5}">
                      <a16:colId xmlns:a16="http://schemas.microsoft.com/office/drawing/2014/main" val="20001"/>
                    </a:ext>
                  </a:extLst>
                </a:gridCol>
              </a:tblGrid>
              <a:tr h="309880">
                <a:tc gridSpan="2">
                  <a:txBody>
                    <a:bodyPr/>
                    <a:lstStyle/>
                    <a:p>
                      <a:pPr algn="ctr">
                        <a:lnSpc>
                          <a:spcPct val="114000"/>
                        </a:lnSpc>
                        <a:spcBef>
                          <a:spcPct val="0"/>
                        </a:spcBef>
                        <a:spcAft>
                          <a:spcPct val="0"/>
                        </a:spcAft>
                      </a:pPr>
                      <a:r>
                        <a:rPr sz="1600" b="1">
                          <a:solidFill>
                            <a:srgbClr val="FF0000"/>
                          </a:solidFill>
                          <a:latin typeface="Calibri" panose="020F0502020204030204"/>
                          <a:ea typeface="Times New Roman" panose="02020603050405020304"/>
                        </a:rPr>
                        <a:t>DATA SCIENCE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0"/>
                  </a:ext>
                </a:extLst>
              </a:tr>
              <a:tr h="233045">
                <a:tc>
                  <a:txBody>
                    <a:bodyPr/>
                    <a:lstStyle/>
                    <a:p>
                      <a:pPr algn="ctr">
                        <a:lnSpc>
                          <a:spcPct val="114000"/>
                        </a:lnSpc>
                        <a:spcBef>
                          <a:spcPct val="0"/>
                        </a:spcBef>
                        <a:spcAft>
                          <a:spcPct val="0"/>
                        </a:spcAft>
                      </a:pPr>
                      <a:r>
                        <a:rPr sz="1200" b="1">
                          <a:latin typeface="Calibri" panose="020F0502020204030204"/>
                          <a:ea typeface="Times New Roman" panose="02020603050405020304"/>
                        </a:rPr>
                        <a:t>38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BIG DATA TECHNOLOGY &amp; BUSINESS ANALYTICS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321310">
                <a:tc>
                  <a:txBody>
                    <a:bodyPr/>
                    <a:lstStyle/>
                    <a:p>
                      <a:pPr algn="ctr">
                        <a:lnSpc>
                          <a:spcPct val="114000"/>
                        </a:lnSpc>
                        <a:spcBef>
                          <a:spcPct val="0"/>
                        </a:spcBef>
                        <a:spcAft>
                          <a:spcPct val="0"/>
                        </a:spcAft>
                      </a:pPr>
                      <a:r>
                        <a:rPr sz="1200" b="1">
                          <a:latin typeface="Calibri" panose="020F0502020204030204"/>
                          <a:ea typeface="Times New Roman" panose="02020603050405020304"/>
                        </a:rPr>
                        <a:t>39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INNOVATIONS IN DATA SCIENCE &amp; BIG DATA MANAGEMENT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321310">
                <a:tc>
                  <a:txBody>
                    <a:bodyPr/>
                    <a:lstStyle/>
                    <a:p>
                      <a:pPr algn="ctr">
                        <a:lnSpc>
                          <a:spcPct val="114000"/>
                        </a:lnSpc>
                        <a:spcBef>
                          <a:spcPct val="0"/>
                        </a:spcBef>
                        <a:spcAft>
                          <a:spcPct val="0"/>
                        </a:spcAft>
                      </a:pPr>
                      <a:r>
                        <a:rPr sz="1200" b="1">
                          <a:latin typeface="Calibri" panose="020F0502020204030204"/>
                          <a:ea typeface="Times New Roman" panose="02020603050405020304"/>
                        </a:rPr>
                        <a:t>40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 JOURNAL OF INTEGRATED MARKETING COMMUNICATIONS &amp; DIGITAL MARKETING</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320675">
                <a:tc>
                  <a:txBody>
                    <a:bodyPr/>
                    <a:lstStyle/>
                    <a:p>
                      <a:pPr algn="ctr">
                        <a:lnSpc>
                          <a:spcPct val="114000"/>
                        </a:lnSpc>
                        <a:spcBef>
                          <a:spcPct val="0"/>
                        </a:spcBef>
                        <a:spcAft>
                          <a:spcPct val="0"/>
                        </a:spcAft>
                      </a:pPr>
                      <a:r>
                        <a:rPr sz="1200" b="1">
                          <a:latin typeface="Calibri" panose="020F0502020204030204"/>
                          <a:ea typeface="Times New Roman" panose="02020603050405020304"/>
                        </a:rPr>
                        <a:t>41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INTELLIGENT DATA ANALYSIS &amp; COMPUTATIONAL STATISTICS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233045">
                <a:tc>
                  <a:txBody>
                    <a:bodyPr/>
                    <a:lstStyle/>
                    <a:p>
                      <a:pPr algn="ctr">
                        <a:lnSpc>
                          <a:spcPct val="114000"/>
                        </a:lnSpc>
                        <a:spcBef>
                          <a:spcPct val="0"/>
                        </a:spcBef>
                        <a:spcAft>
                          <a:spcPct val="0"/>
                        </a:spcAft>
                      </a:pPr>
                      <a:r>
                        <a:rPr sz="1200" b="1">
                          <a:latin typeface="Calibri" panose="020F0502020204030204"/>
                          <a:ea typeface="Times New Roman" panose="02020603050405020304"/>
                        </a:rPr>
                        <a:t>42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INTERNATIONAL JOURNAL OF DATA SCIENCE &amp; MANGEMENT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r h="309880">
                <a:tc gridSpan="2">
                  <a:txBody>
                    <a:bodyPr/>
                    <a:lstStyle/>
                    <a:p>
                      <a:pPr algn="ctr">
                        <a:lnSpc>
                          <a:spcPct val="114000"/>
                        </a:lnSpc>
                        <a:spcBef>
                          <a:spcPct val="0"/>
                        </a:spcBef>
                        <a:spcAft>
                          <a:spcPct val="0"/>
                        </a:spcAft>
                      </a:pPr>
                      <a:r>
                        <a:rPr sz="1600" b="1">
                          <a:solidFill>
                            <a:srgbClr val="FF0000"/>
                          </a:solidFill>
                          <a:latin typeface="Calibri" panose="020F0502020204030204"/>
                          <a:ea typeface="Times New Roman" panose="02020603050405020304"/>
                        </a:rPr>
                        <a:t>CS-IOT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6"/>
                  </a:ext>
                </a:extLst>
              </a:tr>
              <a:tr h="233045">
                <a:tc>
                  <a:txBody>
                    <a:bodyPr/>
                    <a:lstStyle/>
                    <a:p>
                      <a:pPr algn="ctr">
                        <a:lnSpc>
                          <a:spcPct val="114000"/>
                        </a:lnSpc>
                        <a:spcBef>
                          <a:spcPct val="0"/>
                        </a:spcBef>
                        <a:spcAft>
                          <a:spcPct val="0"/>
                        </a:spcAft>
                      </a:pPr>
                      <a:r>
                        <a:rPr sz="1200" b="1">
                          <a:latin typeface="Calibri" panose="020F0502020204030204"/>
                          <a:ea typeface="Times New Roman" panose="02020603050405020304"/>
                        </a:rPr>
                        <a:t>43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INTERNET OF THINGS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r h="320675">
                <a:tc>
                  <a:txBody>
                    <a:bodyPr/>
                    <a:lstStyle/>
                    <a:p>
                      <a:pPr algn="ctr">
                        <a:lnSpc>
                          <a:spcPct val="114000"/>
                        </a:lnSpc>
                        <a:spcBef>
                          <a:spcPct val="0"/>
                        </a:spcBef>
                        <a:spcAft>
                          <a:spcPct val="0"/>
                        </a:spcAft>
                      </a:pPr>
                      <a:r>
                        <a:rPr sz="1200" b="1">
                          <a:latin typeface="Calibri" panose="020F0502020204030204"/>
                          <a:ea typeface="Times New Roman" panose="02020603050405020304"/>
                        </a:rPr>
                        <a:t>44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ADVANCEMENT OF IOT IN BLOCKCHAIN TECHNOLOGY &amp; ITS APPLICATIONS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8"/>
                  </a:ext>
                </a:extLst>
              </a:tr>
              <a:tr h="232410">
                <a:tc>
                  <a:txBody>
                    <a:bodyPr/>
                    <a:lstStyle/>
                    <a:p>
                      <a:pPr algn="ctr">
                        <a:lnSpc>
                          <a:spcPct val="114000"/>
                        </a:lnSpc>
                        <a:spcBef>
                          <a:spcPct val="0"/>
                        </a:spcBef>
                        <a:spcAft>
                          <a:spcPct val="0"/>
                        </a:spcAft>
                      </a:pPr>
                      <a:r>
                        <a:rPr sz="1200" b="1">
                          <a:latin typeface="Calibri" panose="020F0502020204030204"/>
                          <a:ea typeface="Times New Roman" panose="02020603050405020304"/>
                        </a:rPr>
                        <a:t>45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IOT BASED DISTRIBUTED SENSOR NETWORKS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9"/>
                  </a:ext>
                </a:extLst>
              </a:tr>
              <a:tr h="233045">
                <a:tc>
                  <a:txBody>
                    <a:bodyPr/>
                    <a:lstStyle/>
                    <a:p>
                      <a:pPr algn="ctr">
                        <a:lnSpc>
                          <a:spcPct val="114000"/>
                        </a:lnSpc>
                        <a:spcBef>
                          <a:spcPct val="0"/>
                        </a:spcBef>
                        <a:spcAft>
                          <a:spcPct val="0"/>
                        </a:spcAft>
                      </a:pPr>
                      <a:r>
                        <a:rPr sz="1200" b="1">
                          <a:latin typeface="Calibri" panose="020F0502020204030204"/>
                          <a:ea typeface="Times New Roman" panose="02020603050405020304"/>
                        </a:rPr>
                        <a:t>46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SENSOR &amp; CLOUD COMPUTING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0"/>
                  </a:ext>
                </a:extLst>
              </a:tr>
              <a:tr h="232410">
                <a:tc>
                  <a:txBody>
                    <a:bodyPr/>
                    <a:lstStyle/>
                    <a:p>
                      <a:pPr algn="ctr">
                        <a:lnSpc>
                          <a:spcPct val="114000"/>
                        </a:lnSpc>
                        <a:spcBef>
                          <a:spcPct val="0"/>
                        </a:spcBef>
                        <a:spcAft>
                          <a:spcPct val="0"/>
                        </a:spcAft>
                      </a:pPr>
                      <a:r>
                        <a:rPr sz="1200" b="1">
                          <a:latin typeface="Calibri" panose="020F0502020204030204"/>
                          <a:ea typeface="Times New Roman" panose="02020603050405020304"/>
                        </a:rPr>
                        <a:t>47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FUTURE INTERNET &amp; HYPERCONNECTIVITY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1"/>
                  </a:ext>
                </a:extLst>
              </a:tr>
              <a:tr h="309880">
                <a:tc gridSpan="2">
                  <a:txBody>
                    <a:bodyPr/>
                    <a:lstStyle/>
                    <a:p>
                      <a:pPr algn="ctr">
                        <a:lnSpc>
                          <a:spcPct val="114000"/>
                        </a:lnSpc>
                        <a:spcBef>
                          <a:spcPct val="0"/>
                        </a:spcBef>
                        <a:spcAft>
                          <a:spcPct val="0"/>
                        </a:spcAft>
                      </a:pPr>
                      <a:r>
                        <a:rPr sz="1600" b="1">
                          <a:solidFill>
                            <a:srgbClr val="FF0000"/>
                          </a:solidFill>
                          <a:latin typeface="Calibri" panose="020F0502020204030204"/>
                          <a:ea typeface="Times New Roman" panose="02020603050405020304"/>
                        </a:rPr>
                        <a:t>CYBER SECURITY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12"/>
                  </a:ext>
                </a:extLst>
              </a:tr>
              <a:tr h="233045">
                <a:tc>
                  <a:txBody>
                    <a:bodyPr/>
                    <a:lstStyle/>
                    <a:p>
                      <a:pPr algn="ctr">
                        <a:lnSpc>
                          <a:spcPct val="114000"/>
                        </a:lnSpc>
                        <a:spcBef>
                          <a:spcPct val="0"/>
                        </a:spcBef>
                        <a:spcAft>
                          <a:spcPct val="0"/>
                        </a:spcAft>
                      </a:pPr>
                      <a:r>
                        <a:rPr sz="1200" b="1">
                          <a:latin typeface="Calibri" panose="020F0502020204030204"/>
                          <a:ea typeface="Times New Roman" panose="02020603050405020304"/>
                        </a:rPr>
                        <a:t>48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CYBER SECURITY IN COMPUTER SYSTEM</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3"/>
                  </a:ext>
                </a:extLst>
              </a:tr>
              <a:tr h="232410">
                <a:tc>
                  <a:txBody>
                    <a:bodyPr/>
                    <a:lstStyle/>
                    <a:p>
                      <a:pPr algn="ctr">
                        <a:lnSpc>
                          <a:spcPct val="114000"/>
                        </a:lnSpc>
                        <a:spcBef>
                          <a:spcPct val="0"/>
                        </a:spcBef>
                        <a:spcAft>
                          <a:spcPct val="0"/>
                        </a:spcAft>
                      </a:pPr>
                      <a:r>
                        <a:rPr sz="1200" b="1">
                          <a:latin typeface="Calibri" panose="020F0502020204030204"/>
                          <a:ea typeface="Times New Roman" panose="02020603050405020304"/>
                        </a:rPr>
                        <a:t>49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CYBER SECURITY,PRIVACY ISSUES &amp; CHALLENGES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4"/>
                  </a:ext>
                </a:extLst>
              </a:tr>
              <a:tr h="321945">
                <a:tc>
                  <a:txBody>
                    <a:bodyPr/>
                    <a:lstStyle/>
                    <a:p>
                      <a:pPr algn="ctr">
                        <a:lnSpc>
                          <a:spcPct val="114000"/>
                        </a:lnSpc>
                        <a:spcBef>
                          <a:spcPct val="0"/>
                        </a:spcBef>
                        <a:spcAft>
                          <a:spcPct val="0"/>
                        </a:spcAft>
                      </a:pPr>
                      <a:r>
                        <a:rPr sz="1200" b="1">
                          <a:latin typeface="Calibri" panose="020F0502020204030204"/>
                          <a:ea typeface="Times New Roman" panose="02020603050405020304"/>
                        </a:rPr>
                        <a:t>50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HACKING TECHNIQUES ,DIGITAL CRIME PREVENTION &amp; COMPUTER VIROLOGY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5"/>
                  </a:ext>
                </a:extLst>
              </a:tr>
              <a:tr h="232410">
                <a:tc>
                  <a:txBody>
                    <a:bodyPr/>
                    <a:lstStyle/>
                    <a:p>
                      <a:pPr algn="ctr">
                        <a:lnSpc>
                          <a:spcPct val="114000"/>
                        </a:lnSpc>
                        <a:spcBef>
                          <a:spcPct val="0"/>
                        </a:spcBef>
                        <a:spcAft>
                          <a:spcPct val="0"/>
                        </a:spcAft>
                      </a:pPr>
                      <a:r>
                        <a:rPr sz="1200" b="1">
                          <a:latin typeface="Calibri" panose="020F0502020204030204"/>
                          <a:ea typeface="Times New Roman" panose="02020603050405020304"/>
                        </a:rPr>
                        <a:t>51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CRYPTOGRAPHY &amp; NETWORK SECURITY,DESIGN &amp; CODES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6"/>
                  </a:ext>
                </a:extLst>
              </a:tr>
              <a:tr h="233045">
                <a:tc>
                  <a:txBody>
                    <a:bodyPr/>
                    <a:lstStyle/>
                    <a:p>
                      <a:pPr algn="ctr">
                        <a:lnSpc>
                          <a:spcPct val="114000"/>
                        </a:lnSpc>
                        <a:spcBef>
                          <a:spcPct val="0"/>
                        </a:spcBef>
                        <a:spcAft>
                          <a:spcPct val="0"/>
                        </a:spcAft>
                      </a:pPr>
                      <a:r>
                        <a:rPr sz="1200" b="1">
                          <a:latin typeface="Calibri" panose="020F0502020204030204"/>
                          <a:ea typeface="Times New Roman" panose="02020603050405020304"/>
                        </a:rPr>
                        <a:t>52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INTERNATIONAL JOURNAL OF CYBER SECURITY</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7"/>
                  </a:ext>
                </a:extLst>
              </a:tr>
              <a:tr h="309880">
                <a:tc gridSpan="2">
                  <a:txBody>
                    <a:bodyPr/>
                    <a:lstStyle/>
                    <a:p>
                      <a:pPr algn="ctr">
                        <a:lnSpc>
                          <a:spcPct val="114000"/>
                        </a:lnSpc>
                        <a:spcBef>
                          <a:spcPct val="0"/>
                        </a:spcBef>
                        <a:spcAft>
                          <a:spcPct val="0"/>
                        </a:spcAft>
                      </a:pPr>
                      <a:r>
                        <a:rPr sz="1600" b="1">
                          <a:solidFill>
                            <a:srgbClr val="FF0000"/>
                          </a:solidFill>
                          <a:latin typeface="Calibri" panose="020F0502020204030204"/>
                          <a:ea typeface="Times New Roman" panose="02020603050405020304"/>
                        </a:rPr>
                        <a:t>CGC-COE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18"/>
                  </a:ext>
                </a:extLst>
              </a:tr>
              <a:tr h="232410">
                <a:tc>
                  <a:txBody>
                    <a:bodyPr/>
                    <a:lstStyle/>
                    <a:p>
                      <a:pPr algn="ctr">
                        <a:lnSpc>
                          <a:spcPct val="114000"/>
                        </a:lnSpc>
                        <a:spcBef>
                          <a:spcPct val="0"/>
                        </a:spcBef>
                        <a:spcAft>
                          <a:spcPct val="0"/>
                        </a:spcAft>
                      </a:pPr>
                      <a:r>
                        <a:rPr sz="1200" b="1">
                          <a:solidFill>
                            <a:srgbClr val="000000"/>
                          </a:solidFill>
                          <a:latin typeface="Calibri" panose="020F0502020204030204"/>
                          <a:ea typeface="Times New Roman" panose="02020603050405020304"/>
                        </a:rPr>
                        <a:t>53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solidFill>
                            <a:srgbClr val="000000"/>
                          </a:solidFill>
                          <a:latin typeface="Calibri" panose="020F0502020204030204"/>
                          <a:ea typeface="Times New Roman" panose="02020603050405020304"/>
                        </a:rPr>
                        <a:t>JOURNAL OF ANDROID AND IOS APPLICATIONS AND TESTING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9"/>
                  </a:ext>
                </a:extLst>
              </a:tr>
              <a:tr h="233045">
                <a:tc>
                  <a:txBody>
                    <a:bodyPr/>
                    <a:lstStyle/>
                    <a:p>
                      <a:pPr algn="ctr">
                        <a:lnSpc>
                          <a:spcPct val="114000"/>
                        </a:lnSpc>
                        <a:spcBef>
                          <a:spcPct val="0"/>
                        </a:spcBef>
                        <a:spcAft>
                          <a:spcPct val="0"/>
                        </a:spcAft>
                      </a:pPr>
                      <a:r>
                        <a:rPr sz="1200" b="1">
                          <a:solidFill>
                            <a:srgbClr val="000000"/>
                          </a:solidFill>
                          <a:latin typeface="Calibri" panose="020F0502020204030204"/>
                          <a:ea typeface="Times New Roman" panose="02020603050405020304"/>
                        </a:rPr>
                        <a:t>54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JOURNAL OF NEW TRENDS IN ROBOTICS &amp; AUTOMATION</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0"/>
                  </a:ext>
                </a:extLst>
              </a:tr>
              <a:tr h="232410">
                <a:tc>
                  <a:txBody>
                    <a:bodyPr/>
                    <a:lstStyle/>
                    <a:p>
                      <a:pPr algn="ctr">
                        <a:lnSpc>
                          <a:spcPct val="114000"/>
                        </a:lnSpc>
                        <a:spcBef>
                          <a:spcPct val="0"/>
                        </a:spcBef>
                        <a:spcAft>
                          <a:spcPct val="0"/>
                        </a:spcAft>
                      </a:pPr>
                      <a:r>
                        <a:rPr sz="1200" b="1">
                          <a:solidFill>
                            <a:srgbClr val="000000"/>
                          </a:solidFill>
                          <a:latin typeface="Calibri" panose="020F0502020204030204"/>
                          <a:ea typeface="Times New Roman" panose="02020603050405020304"/>
                        </a:rPr>
                        <a:t>55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solidFill>
                            <a:srgbClr val="000000"/>
                          </a:solidFill>
                          <a:latin typeface="Calibri" panose="020F0502020204030204"/>
                          <a:ea typeface="Times New Roman" panose="02020603050405020304"/>
                        </a:rPr>
                        <a:t>JOURNAL OF INFORMATION TECHNOLOGY AND SCIENCES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1"/>
                  </a:ext>
                </a:extLst>
              </a:tr>
              <a:tr h="233045">
                <a:tc>
                  <a:txBody>
                    <a:bodyPr/>
                    <a:lstStyle/>
                    <a:p>
                      <a:pPr algn="ctr">
                        <a:lnSpc>
                          <a:spcPct val="114000"/>
                        </a:lnSpc>
                        <a:spcBef>
                          <a:spcPct val="0"/>
                        </a:spcBef>
                        <a:spcAft>
                          <a:spcPct val="0"/>
                        </a:spcAft>
                      </a:pPr>
                      <a:r>
                        <a:rPr sz="1200" b="1">
                          <a:solidFill>
                            <a:srgbClr val="000000"/>
                          </a:solidFill>
                          <a:latin typeface="Calibri" panose="020F0502020204030204"/>
                          <a:ea typeface="Times New Roman" panose="02020603050405020304"/>
                        </a:rPr>
                        <a:t>56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solidFill>
                            <a:srgbClr val="800080"/>
                          </a:solidFill>
                          <a:latin typeface="Calibri" panose="020F0502020204030204"/>
                          <a:ea typeface="Times New Roman" panose="02020603050405020304"/>
                        </a:rPr>
                        <a:t> </a:t>
                      </a:r>
                      <a:r>
                        <a:rPr sz="1200" b="1">
                          <a:solidFill>
                            <a:srgbClr val="000000"/>
                          </a:solidFill>
                          <a:latin typeface="Calibri" panose="020F0502020204030204"/>
                          <a:ea typeface="Times New Roman" panose="02020603050405020304"/>
                        </a:rPr>
                        <a:t>ICTACT JOURNAL ON COMMUNICATION TECHNOLOGY </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2"/>
                  </a:ext>
                </a:extLst>
              </a:tr>
              <a:tr h="232410">
                <a:tc>
                  <a:txBody>
                    <a:bodyPr/>
                    <a:lstStyle/>
                    <a:p>
                      <a:pPr algn="ctr">
                        <a:lnSpc>
                          <a:spcPct val="114000"/>
                        </a:lnSpc>
                        <a:spcBef>
                          <a:spcPct val="0"/>
                        </a:spcBef>
                        <a:spcAft>
                          <a:spcPct val="0"/>
                        </a:spcAft>
                      </a:pPr>
                      <a:r>
                        <a:rPr sz="1200" b="1">
                          <a:solidFill>
                            <a:srgbClr val="000000"/>
                          </a:solidFill>
                          <a:latin typeface="Calibri" panose="020F0502020204030204"/>
                          <a:ea typeface="Times New Roman" panose="02020603050405020304"/>
                        </a:rPr>
                        <a:t>57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latin typeface="Calibri" panose="020F0502020204030204"/>
                          <a:ea typeface="Times New Roman" panose="02020603050405020304"/>
                        </a:rPr>
                        <a:t>INVENTI IMPACT ENGINEERING MATHEMATICS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3"/>
                  </a:ext>
                </a:extLst>
              </a:tr>
              <a:tr h="233045">
                <a:tc>
                  <a:txBody>
                    <a:bodyPr/>
                    <a:lstStyle/>
                    <a:p>
                      <a:pPr algn="ctr">
                        <a:lnSpc>
                          <a:spcPct val="114000"/>
                        </a:lnSpc>
                        <a:spcBef>
                          <a:spcPct val="0"/>
                        </a:spcBef>
                        <a:spcAft>
                          <a:spcPct val="0"/>
                        </a:spcAft>
                      </a:pPr>
                      <a:r>
                        <a:rPr sz="1200" b="1">
                          <a:solidFill>
                            <a:srgbClr val="000000"/>
                          </a:solidFill>
                          <a:latin typeface="Calibri" panose="020F0502020204030204"/>
                          <a:ea typeface="Times New Roman" panose="02020603050405020304"/>
                        </a:rPr>
                        <a:t>58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200" b="1">
                          <a:solidFill>
                            <a:srgbClr val="000000"/>
                          </a:solidFill>
                          <a:latin typeface="Calibri" panose="020F0502020204030204"/>
                          <a:ea typeface="Times New Roman" panose="02020603050405020304"/>
                        </a:rPr>
                        <a:t>JOURNAL OF WEB DEVELOPMENT AND WEB DESIGNING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4"/>
                  </a:ext>
                </a:extLst>
              </a:tr>
            </a:tbl>
          </a:graphicData>
        </a:graphic>
      </p:graphicFrame>
    </p:spTree>
  </p:cSld>
  <p:clrMapOvr>
    <a:masterClrMapping/>
  </p:clrMapOvr>
  <p:transition advTm="1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nvGraphicFramePr>
        <p:xfrm>
          <a:off x="142875" y="103505"/>
          <a:ext cx="8752205" cy="6421120"/>
        </p:xfrm>
        <a:graphic>
          <a:graphicData uri="http://schemas.openxmlformats.org/drawingml/2006/table">
            <a:tbl>
              <a:tblPr/>
              <a:tblGrid>
                <a:gridCol w="668655">
                  <a:extLst>
                    <a:ext uri="{9D8B030D-6E8A-4147-A177-3AD203B41FA5}">
                      <a16:colId xmlns:a16="http://schemas.microsoft.com/office/drawing/2014/main" val="20000"/>
                    </a:ext>
                  </a:extLst>
                </a:gridCol>
                <a:gridCol w="8083550">
                  <a:extLst>
                    <a:ext uri="{9D8B030D-6E8A-4147-A177-3AD203B41FA5}">
                      <a16:colId xmlns:a16="http://schemas.microsoft.com/office/drawing/2014/main" val="20001"/>
                    </a:ext>
                  </a:extLst>
                </a:gridCol>
              </a:tblGrid>
              <a:tr h="318770">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ARTIFICIAL INTELLIGENCE &amp; ML</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0"/>
                  </a:ext>
                </a:extLst>
              </a:tr>
              <a:tr h="248920">
                <a:tc>
                  <a:txBody>
                    <a:bodyPr/>
                    <a:lstStyle/>
                    <a:p>
                      <a:pPr algn="ctr">
                        <a:lnSpc>
                          <a:spcPct val="114000"/>
                        </a:lnSpc>
                        <a:spcBef>
                          <a:spcPct val="0"/>
                        </a:spcBef>
                        <a:spcAft>
                          <a:spcPct val="0"/>
                        </a:spcAft>
                      </a:pPr>
                      <a:r>
                        <a:rPr sz="1400" b="1">
                          <a:solidFill>
                            <a:srgbClr val="000000"/>
                          </a:solidFill>
                          <a:latin typeface="Calibri" panose="020F0502020204030204"/>
                          <a:ea typeface="Times New Roman" panose="02020603050405020304"/>
                        </a:rPr>
                        <a:t>59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ICTACT JOURNAL ON DATA SCIENCE &amp; MACHINE LEARNING</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INVENTI IMPACT :ARTIFICIAL INTELLIGENCE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RECENT TRENDS IN ARTIFICIAL INTELLIGENCE AND ITS APPLICATIONS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222222"/>
                          </a:solidFill>
                          <a:latin typeface="Calibri" panose="020F0502020204030204"/>
                          <a:ea typeface="Times New Roman" panose="02020603050405020304"/>
                        </a:rPr>
                        <a:t>JOURNAL OFARTIFICIAL INTELLIGENCE RESEARCH &amp; ADVANCES                   </a:t>
                      </a:r>
                      <a:r>
                        <a:rPr sz="1400" b="1">
                          <a:solidFill>
                            <a:srgbClr val="333333"/>
                          </a:solidFill>
                          <a:latin typeface="Calibri" panose="020F0502020204030204"/>
                          <a:ea typeface="Times New Roman" panose="02020603050405020304"/>
                        </a:rPr>
                        <a:t>               </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222222"/>
                          </a:solidFill>
                          <a:latin typeface="Calibri" panose="020F0502020204030204"/>
                          <a:ea typeface="Times New Roman" panose="02020603050405020304"/>
                        </a:rPr>
                        <a:t>RESEARCH &amp; REVIEW :MACHINE LEARNING &amp; CLOUD COMPUTING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222222"/>
                          </a:solidFill>
                          <a:latin typeface="Calibri" panose="020F0502020204030204"/>
                          <a:ea typeface="Times New Roman" panose="02020603050405020304"/>
                        </a:rPr>
                        <a:t>JOURNAL OF FUZZY SETS &amp; FUZZY LOGIC DESIGN</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19405">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HOSPITALITY</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7"/>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TOURISM AND HOTEL MANAGEMENT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8"/>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INTERNATIONAL JOURNAL OF HOSPITALITY &amp; TOURISM SYSTEMS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9"/>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HOSPITALITY APPLICATION &amp; RESEARCH</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0"/>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ATITHYA : A JOURNAL OF HOSPITALITY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1"/>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69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latin typeface="Calibri" panose="020F0502020204030204"/>
                          <a:ea typeface="Times New Roman" panose="02020603050405020304"/>
                        </a:rPr>
                        <a:t>JOURNAL OF CURRENT RESEARCH IN FOOD SCIENCE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2"/>
                  </a:ext>
                </a:extLst>
              </a:tr>
              <a:tr h="319405">
                <a:tc gridSpan="2">
                  <a:txBody>
                    <a:bodyPr/>
                    <a:lstStyle/>
                    <a:p>
                      <a:pPr algn="ctr">
                        <a:lnSpc>
                          <a:spcPct val="114000"/>
                        </a:lnSpc>
                        <a:spcBef>
                          <a:spcPct val="0"/>
                        </a:spcBef>
                        <a:spcAft>
                          <a:spcPct val="0"/>
                        </a:spcAft>
                      </a:pPr>
                      <a:r>
                        <a:rPr sz="1800" b="1">
                          <a:solidFill>
                            <a:srgbClr val="FF0000"/>
                          </a:solidFill>
                          <a:latin typeface="Calibri" panose="020F0502020204030204"/>
                          <a:ea typeface="Times New Roman" panose="02020603050405020304"/>
                        </a:rPr>
                        <a:t>PHARMACY</a:t>
                      </a:r>
                    </a:p>
                  </a:txBody>
                  <a:tcPr marL="68580" marR="68580" marT="0"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13"/>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IMPACT-ADVANCED DOSAGING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4"/>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IMPACT-BIOMEDICAL ANALYSIS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5"/>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IMPACT-CLINICAL RESEARCH</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6"/>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IMPACT-GENE MEDICINES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7"/>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IMPACT-MED-CHEM</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8"/>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IMPACT-PHARM ANALYSIS &amp; QUALITY ASSURANCE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9"/>
                  </a:ext>
                </a:extLst>
              </a:tr>
              <a:tr h="248920">
                <a:tc>
                  <a:txBody>
                    <a:bodyPr/>
                    <a:lstStyle/>
                    <a:p>
                      <a:pPr algn="ctr">
                        <a:lnSpc>
                          <a:spcPct val="114000"/>
                        </a:lnSpc>
                        <a:spcBef>
                          <a:spcPct val="0"/>
                        </a:spcBef>
                        <a:spcAft>
                          <a:spcPct val="0"/>
                        </a:spcAft>
                      </a:pPr>
                      <a:r>
                        <a:rPr sz="1400" b="1">
                          <a:latin typeface="Calibri" panose="020F0502020204030204"/>
                          <a:ea typeface="Times New Roman" panose="02020603050405020304"/>
                        </a:rPr>
                        <a:t>76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IMPACT-PHARM BIOTECH &amp; MICROBIO</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0"/>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IMPACT-PHARMACOKINETICS &amp; PHARMACODYNAMICS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1"/>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 PHARMACY PRACTICE</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2"/>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79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INVENTI IMPACT-PHARM TECH</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3"/>
                  </a:ext>
                </a:extLst>
              </a:tr>
              <a:tr h="248285">
                <a:tc>
                  <a:txBody>
                    <a:bodyPr/>
                    <a:lstStyle/>
                    <a:p>
                      <a:pPr algn="ctr">
                        <a:lnSpc>
                          <a:spcPct val="114000"/>
                        </a:lnSpc>
                        <a:spcBef>
                          <a:spcPct val="0"/>
                        </a:spcBef>
                        <a:spcAft>
                          <a:spcPct val="0"/>
                        </a:spcAft>
                      </a:pPr>
                      <a:r>
                        <a:rPr sz="1400" b="1">
                          <a:latin typeface="Calibri" panose="020F0502020204030204"/>
                          <a:ea typeface="Times New Roman" panose="02020603050405020304"/>
                        </a:rPr>
                        <a:t>80</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400" b="1">
                          <a:solidFill>
                            <a:srgbClr val="000000"/>
                          </a:solidFill>
                          <a:latin typeface="Calibri" panose="020F0502020204030204"/>
                          <a:ea typeface="Times New Roman" panose="02020603050405020304"/>
                        </a:rPr>
                        <a:t>INTERNATIONAL JOURNAL OF DRUG REGULATORY AFFAIRS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24"/>
                  </a:ext>
                </a:extLst>
              </a:tr>
            </a:tbl>
          </a:graphicData>
        </a:graphic>
      </p:graphicFrame>
    </p:spTree>
  </p:cSld>
  <p:clrMapOvr>
    <a:masterClrMapping/>
  </p:clrMapOvr>
  <p:transition advTm="1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2396877652"/>
              </p:ext>
            </p:extLst>
          </p:nvPr>
        </p:nvGraphicFramePr>
        <p:xfrm>
          <a:off x="609600" y="381000"/>
          <a:ext cx="8195945" cy="3820795"/>
        </p:xfrm>
        <a:graphic>
          <a:graphicData uri="http://schemas.openxmlformats.org/drawingml/2006/table">
            <a:tbl>
              <a:tblPr/>
              <a:tblGrid>
                <a:gridCol w="626110">
                  <a:extLst>
                    <a:ext uri="{9D8B030D-6E8A-4147-A177-3AD203B41FA5}">
                      <a16:colId xmlns:a16="http://schemas.microsoft.com/office/drawing/2014/main" val="20000"/>
                    </a:ext>
                  </a:extLst>
                </a:gridCol>
                <a:gridCol w="7569835">
                  <a:extLst>
                    <a:ext uri="{9D8B030D-6E8A-4147-A177-3AD203B41FA5}">
                      <a16:colId xmlns:a16="http://schemas.microsoft.com/office/drawing/2014/main" val="20001"/>
                    </a:ext>
                  </a:extLst>
                </a:gridCol>
              </a:tblGrid>
              <a:tr h="335915">
                <a:tc>
                  <a:txBody>
                    <a:bodyPr/>
                    <a:lstStyle/>
                    <a:p>
                      <a:pPr algn="ctr">
                        <a:lnSpc>
                          <a:spcPct val="114000"/>
                        </a:lnSpc>
                        <a:spcBef>
                          <a:spcPct val="0"/>
                        </a:spcBef>
                        <a:spcAft>
                          <a:spcPct val="0"/>
                        </a:spcAft>
                      </a:pPr>
                      <a:r>
                        <a:rPr sz="1600" b="1">
                          <a:latin typeface="Calibri" panose="020F0502020204030204"/>
                          <a:ea typeface="Times New Roman" panose="02020603050405020304"/>
                        </a:rPr>
                        <a:t>81</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a:noFill/>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a:solidFill>
                            <a:srgbClr val="000000"/>
                          </a:solidFill>
                          <a:latin typeface="Calibri" panose="020F0502020204030204"/>
                          <a:ea typeface="Times New Roman" panose="02020603050405020304"/>
                        </a:rPr>
                        <a:t>INTERNATIONAL JOURNAL OF PHARMACY &amp; DRUG RESEARCH</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a:noFill/>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335280">
                <a:tc>
                  <a:txBody>
                    <a:bodyPr/>
                    <a:lstStyle/>
                    <a:p>
                      <a:pPr algn="ctr">
                        <a:lnSpc>
                          <a:spcPct val="114000"/>
                        </a:lnSpc>
                        <a:spcBef>
                          <a:spcPct val="0"/>
                        </a:spcBef>
                        <a:spcAft>
                          <a:spcPct val="0"/>
                        </a:spcAft>
                      </a:pPr>
                      <a:r>
                        <a:rPr sz="1600" b="1">
                          <a:latin typeface="Calibri" panose="020F0502020204030204"/>
                          <a:ea typeface="Times New Roman" panose="02020603050405020304"/>
                        </a:rPr>
                        <a:t>82</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a:solidFill>
                            <a:srgbClr val="000000"/>
                          </a:solidFill>
                          <a:latin typeface="Calibri" panose="020F0502020204030204"/>
                          <a:ea typeface="Times New Roman" panose="02020603050405020304"/>
                        </a:rPr>
                        <a:t>GLOBAL JOURNAL OF PHARMACEUTICAL SCIENCES &amp; EDUCATION</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335915">
                <a:tc>
                  <a:txBody>
                    <a:bodyPr/>
                    <a:lstStyle/>
                    <a:p>
                      <a:pPr algn="ctr">
                        <a:lnSpc>
                          <a:spcPct val="114000"/>
                        </a:lnSpc>
                        <a:spcBef>
                          <a:spcPct val="0"/>
                        </a:spcBef>
                        <a:spcAft>
                          <a:spcPct val="0"/>
                        </a:spcAft>
                      </a:pPr>
                      <a:r>
                        <a:rPr sz="1600" b="1">
                          <a:latin typeface="Calibri" panose="020F0502020204030204"/>
                          <a:ea typeface="Times New Roman" panose="02020603050405020304"/>
                        </a:rPr>
                        <a:t>83</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a:solidFill>
                            <a:srgbClr val="000000"/>
                          </a:solidFill>
                          <a:latin typeface="Calibri" panose="020F0502020204030204"/>
                          <a:ea typeface="Times New Roman" panose="02020603050405020304"/>
                        </a:rPr>
                        <a:t>INTERNATIONAL JOURNAL OF BIOMEDICAL &amp; HEALTHCARE SCIENCES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335915">
                <a:tc>
                  <a:txBody>
                    <a:bodyPr/>
                    <a:lstStyle/>
                    <a:p>
                      <a:pPr algn="ctr">
                        <a:lnSpc>
                          <a:spcPct val="114000"/>
                        </a:lnSpc>
                        <a:spcBef>
                          <a:spcPct val="0"/>
                        </a:spcBef>
                        <a:spcAft>
                          <a:spcPct val="0"/>
                        </a:spcAft>
                      </a:pPr>
                      <a:r>
                        <a:rPr sz="1600" b="1">
                          <a:latin typeface="Calibri" panose="020F0502020204030204"/>
                          <a:ea typeface="Times New Roman" panose="02020603050405020304"/>
                        </a:rPr>
                        <a:t>84</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a:solidFill>
                            <a:srgbClr val="000000"/>
                          </a:solidFill>
                          <a:latin typeface="Calibri" panose="020F0502020204030204"/>
                          <a:ea typeface="Times New Roman" panose="02020603050405020304"/>
                        </a:rPr>
                        <a:t>INTERNATIONAL JOURNAL OF APPLIED PHARMACEUTICS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461645">
                <a:tc gridSpan="2">
                  <a:txBody>
                    <a:bodyPr/>
                    <a:lstStyle/>
                    <a:p>
                      <a:pPr algn="ctr">
                        <a:lnSpc>
                          <a:spcPct val="114000"/>
                        </a:lnSpc>
                        <a:spcBef>
                          <a:spcPct val="0"/>
                        </a:spcBef>
                        <a:spcAft>
                          <a:spcPct val="0"/>
                        </a:spcAft>
                      </a:pPr>
                      <a:r>
                        <a:rPr sz="2200" b="1">
                          <a:solidFill>
                            <a:srgbClr val="FF0000"/>
                          </a:solidFill>
                          <a:latin typeface="Calibri" panose="020F0502020204030204"/>
                          <a:ea typeface="Times New Roman" panose="02020603050405020304"/>
                        </a:rPr>
                        <a:t>BIOTECHNOLOGY</a:t>
                      </a:r>
                    </a:p>
                  </a:txBody>
                  <a:tcPr marL="68580" marR="68580" marT="0" marB="0" anchor="b">
                    <a:lnL w="6350" cap="flat" cmpd="sng">
                      <a:solidFill>
                        <a:srgbClr val="000008"/>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hMerge="1">
                  <a:txBody>
                    <a:bodyPr/>
                    <a:lstStyle/>
                    <a:p>
                      <a:endParaRPr lang="en-US"/>
                    </a:p>
                  </a:txBody>
                  <a:tcPr>
                    <a:lnR w="6350" cap="flat" cmpd="sng">
                      <a:solidFill>
                        <a:srgbClr val="00000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extLst>
                  <a:ext uri="{0D108BD9-81ED-4DB2-BD59-A6C34878D82A}">
                    <a16:rowId xmlns:a16="http://schemas.microsoft.com/office/drawing/2014/main" val="10004"/>
                  </a:ext>
                </a:extLst>
              </a:tr>
              <a:tr h="335280">
                <a:tc>
                  <a:txBody>
                    <a:bodyPr/>
                    <a:lstStyle/>
                    <a:p>
                      <a:pPr algn="ctr">
                        <a:lnSpc>
                          <a:spcPct val="114000"/>
                        </a:lnSpc>
                        <a:spcBef>
                          <a:spcPct val="0"/>
                        </a:spcBef>
                        <a:spcAft>
                          <a:spcPct val="0"/>
                        </a:spcAft>
                      </a:pPr>
                      <a:r>
                        <a:rPr sz="1600" b="1">
                          <a:latin typeface="Calibri" panose="020F0502020204030204"/>
                          <a:ea typeface="Times New Roman" panose="02020603050405020304"/>
                        </a:rPr>
                        <a:t>85</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a:solidFill>
                            <a:srgbClr val="000000"/>
                          </a:solidFill>
                          <a:latin typeface="Calibri" panose="020F0502020204030204"/>
                          <a:ea typeface="Times New Roman" panose="02020603050405020304"/>
                        </a:rPr>
                        <a:t>INTERNATIONAL JOURNAL OF BIOTECHNOLOGY AND BIOCHEMISTRY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r h="671195">
                <a:tc>
                  <a:txBody>
                    <a:bodyPr/>
                    <a:lstStyle/>
                    <a:p>
                      <a:pPr algn="ctr">
                        <a:lnSpc>
                          <a:spcPct val="114000"/>
                        </a:lnSpc>
                        <a:spcBef>
                          <a:spcPct val="0"/>
                        </a:spcBef>
                        <a:spcAft>
                          <a:spcPct val="0"/>
                        </a:spcAft>
                      </a:pPr>
                      <a:r>
                        <a:rPr sz="1600" b="1">
                          <a:latin typeface="Calibri" panose="020F0502020204030204"/>
                          <a:ea typeface="Times New Roman" panose="02020603050405020304"/>
                        </a:rPr>
                        <a:t>86</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a:solidFill>
                            <a:srgbClr val="000000"/>
                          </a:solidFill>
                          <a:latin typeface="Calibri" panose="020F0502020204030204"/>
                          <a:ea typeface="Times New Roman" panose="02020603050405020304"/>
                        </a:rPr>
                        <a:t>ASIAN JOURNAL OF MICROBIOLOGY, BIOTECHNOLOGY AND ENVIRONMENTAL SCIENCES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38455">
                <a:tc>
                  <a:txBody>
                    <a:bodyPr/>
                    <a:lstStyle/>
                    <a:p>
                      <a:pPr algn="ctr">
                        <a:lnSpc>
                          <a:spcPct val="114000"/>
                        </a:lnSpc>
                        <a:spcBef>
                          <a:spcPct val="0"/>
                        </a:spcBef>
                        <a:spcAft>
                          <a:spcPct val="0"/>
                        </a:spcAft>
                      </a:pPr>
                      <a:r>
                        <a:rPr sz="1600" b="1">
                          <a:latin typeface="Calibri" panose="020F0502020204030204"/>
                          <a:ea typeface="Times New Roman" panose="02020603050405020304"/>
                        </a:rPr>
                        <a:t>87</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dirty="0">
                          <a:solidFill>
                            <a:srgbClr val="000000"/>
                          </a:solidFill>
                          <a:latin typeface="Calibri" panose="020F0502020204030204"/>
                          <a:ea typeface="Times New Roman" panose="02020603050405020304"/>
                        </a:rPr>
                        <a:t>JOURNAL OF  CANCER RESEARCH &amp; THERAPEUTICS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r h="335280">
                <a:tc>
                  <a:txBody>
                    <a:bodyPr/>
                    <a:lstStyle/>
                    <a:p>
                      <a:pPr algn="ctr">
                        <a:lnSpc>
                          <a:spcPct val="114000"/>
                        </a:lnSpc>
                        <a:spcBef>
                          <a:spcPct val="0"/>
                        </a:spcBef>
                        <a:spcAft>
                          <a:spcPct val="0"/>
                        </a:spcAft>
                      </a:pPr>
                      <a:r>
                        <a:rPr sz="1600" b="1">
                          <a:latin typeface="Calibri" panose="020F0502020204030204"/>
                          <a:ea typeface="Times New Roman" panose="02020603050405020304"/>
                        </a:rPr>
                        <a:t>88</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a:solidFill>
                            <a:srgbClr val="000000"/>
                          </a:solidFill>
                          <a:latin typeface="Calibri" panose="020F0502020204030204"/>
                          <a:ea typeface="Times New Roman" panose="02020603050405020304"/>
                        </a:rPr>
                        <a:t>SCIENXT JOURNAL OF  BIOTECHNOLOGY &amp; LIFE SCIENCES</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8"/>
                  </a:ext>
                </a:extLst>
              </a:tr>
              <a:tr h="335915">
                <a:tc>
                  <a:txBody>
                    <a:bodyPr/>
                    <a:lstStyle/>
                    <a:p>
                      <a:pPr algn="ctr">
                        <a:lnSpc>
                          <a:spcPct val="114000"/>
                        </a:lnSpc>
                        <a:spcBef>
                          <a:spcPct val="0"/>
                        </a:spcBef>
                        <a:spcAft>
                          <a:spcPct val="0"/>
                        </a:spcAft>
                      </a:pPr>
                      <a:r>
                        <a:rPr sz="1600" b="1" dirty="0">
                          <a:latin typeface="Calibri" panose="020F0502020204030204"/>
                          <a:ea typeface="Times New Roman" panose="02020603050405020304"/>
                        </a:rPr>
                        <a:t>89</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tc>
                  <a:txBody>
                    <a:bodyPr/>
                    <a:lstStyle/>
                    <a:p>
                      <a:pPr>
                        <a:lnSpc>
                          <a:spcPct val="114000"/>
                        </a:lnSpc>
                        <a:spcBef>
                          <a:spcPct val="0"/>
                        </a:spcBef>
                        <a:spcAft>
                          <a:spcPct val="0"/>
                        </a:spcAft>
                      </a:pPr>
                      <a:r>
                        <a:rPr sz="1600" b="1" dirty="0">
                          <a:solidFill>
                            <a:srgbClr val="000000"/>
                          </a:solidFill>
                          <a:latin typeface="Calibri" panose="020F0502020204030204"/>
                          <a:ea typeface="Times New Roman" panose="02020603050405020304"/>
                        </a:rPr>
                        <a:t>SCIENXT JOURNAL OF MICROBIOLOGY</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9"/>
                  </a:ext>
                </a:extLst>
              </a:tr>
            </a:tbl>
          </a:graphicData>
        </a:graphic>
      </p:graphicFrame>
      <p:pic>
        <p:nvPicPr>
          <p:cNvPr id="5" name="Picture 4"/>
          <p:cNvPicPr/>
          <p:nvPr/>
        </p:nvPicPr>
        <p:blipFill>
          <a:blip r:embed="rId3"/>
          <a:stretch>
            <a:fillRect/>
          </a:stretch>
        </p:blipFill>
        <p:spPr>
          <a:xfrm>
            <a:off x="304800" y="4195857"/>
            <a:ext cx="8394065" cy="2497867"/>
          </a:xfrm>
          <a:prstGeom prst="rect">
            <a:avLst/>
          </a:prstGeom>
        </p:spPr>
      </p:pic>
    </p:spTree>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BOUND VOLUMES SECTION</a:t>
            </a:r>
            <a:br>
              <a:rPr lang="en-US" dirty="0" smtClean="0">
                <a:latin typeface="Algerian" panose="04020705040A02060702" pitchFamily="82" charset="0"/>
              </a:rPr>
            </a:br>
            <a:r>
              <a:rPr lang="en-US" dirty="0" smtClean="0">
                <a:latin typeface="Algerian" panose="04020705040A02060702" pitchFamily="82" charset="0"/>
              </a:rPr>
              <a:t>JOURNALS 2003-2024</a:t>
            </a:r>
            <a:endParaRPr lang="en-US" dirty="0">
              <a:latin typeface="Algerian" panose="04020705040A02060702" pitchFamily="82" charset="0"/>
            </a:endParaRPr>
          </a:p>
        </p:txBody>
      </p:sp>
      <p:pic>
        <p:nvPicPr>
          <p:cNvPr id="4" name="Content Placeholder 3" descr="C:\Users\admin\Downloads\WhatsApp Image 2023-08-17 at 11.05.41 PM.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01000" cy="4876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228600" y="1066800"/>
            <a:ext cx="698500" cy="5270500"/>
          </a:xfrm>
          <a:prstGeom prst="rect">
            <a:avLst/>
          </a:prstGeom>
          <a:noFill/>
          <a:ln w="9525">
            <a:noFill/>
            <a:miter lim="800000"/>
            <a:headEnd/>
            <a:tailEnd/>
          </a:ln>
        </p:spPr>
      </p:pic>
      <p:sp>
        <p:nvSpPr>
          <p:cNvPr id="3" name="Rectangle 1"/>
          <p:cNvSpPr>
            <a:spLocks noChangeArrowheads="1"/>
          </p:cNvSpPr>
          <p:nvPr/>
        </p:nvSpPr>
        <p:spPr bwMode="auto">
          <a:xfrm>
            <a:off x="2286000" y="-15389"/>
            <a:ext cx="3276600" cy="3077766"/>
          </a:xfrm>
          <a:prstGeom prst="rect">
            <a:avLst/>
          </a:prstGeom>
          <a:noFill/>
          <a:ln w="9525">
            <a:noFill/>
            <a:miter lim="800000"/>
          </a:ln>
          <a:effectLst/>
        </p:spPr>
        <p:txBody>
          <a:bodyPr wrap="square" anchor="ctr">
            <a:spAutoFit/>
          </a:bodyPr>
          <a:lstStyle/>
          <a:p>
            <a:pPr algn="ctr">
              <a:defRPr/>
            </a:pPr>
            <a:r>
              <a:rPr lang="en-US" sz="2800" b="1" dirty="0" smtClean="0">
                <a:solidFill>
                  <a:schemeClr val="accent5">
                    <a:lumMod val="50000"/>
                  </a:schemeClr>
                </a:solidFill>
                <a:latin typeface="Calibri" panose="020F0502020204030204" charset="0"/>
                <a:ea typeface="Times New Roman" panose="02020603050405020304" pitchFamily="18" charset="0"/>
                <a:cs typeface="Times New Roman" panose="02020603050405020304" pitchFamily="18" charset="0"/>
              </a:rPr>
              <a:t> </a:t>
            </a:r>
            <a:r>
              <a:rPr lang="en-US" sz="2400" b="1" u="sng" dirty="0" smtClean="0">
                <a:solidFill>
                  <a:schemeClr val="accent5">
                    <a:lumMod val="50000"/>
                  </a:schemeClr>
                </a:solidFill>
                <a:latin typeface="Calibri" panose="020F0502020204030204" charset="0"/>
                <a:ea typeface="Times New Roman" panose="02020603050405020304" pitchFamily="18" charset="0"/>
                <a:cs typeface="Times New Roman" panose="02020603050405020304" pitchFamily="18" charset="0"/>
              </a:rPr>
              <a:t>ENGLISH NEWSPAPERS</a:t>
            </a:r>
            <a:endParaRPr lang="en-US" sz="2400" b="1" u="sng" dirty="0" smtClean="0">
              <a:solidFill>
                <a:schemeClr val="accent5">
                  <a:lumMod val="50000"/>
                </a:schemeClr>
              </a:solidFill>
              <a:latin typeface="Arial" panose="020B0604020202020204" pitchFamily="34" charset="0"/>
              <a:cs typeface="Arial" panose="020B0604020202020204" pitchFamily="34" charset="0"/>
            </a:endParaRPr>
          </a:p>
          <a:p>
            <a:pPr eaLnBrk="0" hangingPunct="0">
              <a:defRPr/>
            </a:pPr>
            <a:r>
              <a:rPr lang="en-US"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a:t>
            </a:r>
            <a:r>
              <a:rPr lang="en-US" sz="1600" b="1" dirty="0">
                <a:solidFill>
                  <a:srgbClr val="800080"/>
                </a:solidFill>
                <a:latin typeface="Calibri" panose="020F0502020204030204" charset="0"/>
                <a:ea typeface="Times New Roman" panose="02020603050405020304" pitchFamily="18" charset="0"/>
                <a:cs typeface="Times New Roman" panose="02020603050405020304" pitchFamily="18" charset="0"/>
              </a:rPr>
              <a:t>1. The Tribune                            </a:t>
            </a: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a:t>
            </a:r>
            <a:endParaRPr lang="en-US" sz="1600" b="1" dirty="0">
              <a:solidFill>
                <a:srgbClr val="800080"/>
              </a:solidFill>
              <a:latin typeface="Arial" panose="020B0604020202020204" pitchFamily="34" charset="0"/>
              <a:cs typeface="Arial" panose="020B0604020202020204" pitchFamily="34" charset="0"/>
            </a:endParaRPr>
          </a:p>
          <a:p>
            <a:pPr eaLnBrk="0" hangingPunct="0">
              <a:defRPr/>
            </a:pPr>
            <a:r>
              <a:rPr lang="en-US" sz="1600" b="1" dirty="0">
                <a:solidFill>
                  <a:srgbClr val="800080"/>
                </a:solidFill>
                <a:latin typeface="Calibri" panose="020F0502020204030204" charset="0"/>
                <a:ea typeface="Times New Roman" panose="02020603050405020304" pitchFamily="18" charset="0"/>
                <a:cs typeface="Times New Roman" panose="02020603050405020304" pitchFamily="18" charset="0"/>
              </a:rPr>
              <a:t>  </a:t>
            </a: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2. </a:t>
            </a:r>
            <a:r>
              <a:rPr lang="en-US" sz="1600" b="1" dirty="0">
                <a:solidFill>
                  <a:srgbClr val="800080"/>
                </a:solidFill>
                <a:latin typeface="Calibri" panose="020F0502020204030204" charset="0"/>
                <a:ea typeface="Times New Roman" panose="02020603050405020304" pitchFamily="18" charset="0"/>
                <a:cs typeface="Times New Roman" panose="02020603050405020304" pitchFamily="18" charset="0"/>
              </a:rPr>
              <a:t>Hindustan Times                       </a:t>
            </a:r>
            <a:endParaRPr lang="en-US" sz="1600" b="1" dirty="0">
              <a:solidFill>
                <a:srgbClr val="800080"/>
              </a:solidFill>
              <a:latin typeface="Arial" panose="020B0604020202020204" pitchFamily="34" charset="0"/>
              <a:cs typeface="Arial" panose="020B0604020202020204" pitchFamily="34" charset="0"/>
            </a:endParaRPr>
          </a:p>
          <a:p>
            <a:pPr eaLnBrk="0" hangingPunct="0">
              <a:defRPr/>
            </a:pPr>
            <a:r>
              <a:rPr lang="en-US" sz="1600" b="1" dirty="0">
                <a:solidFill>
                  <a:srgbClr val="800080"/>
                </a:solidFill>
                <a:latin typeface="Calibri" panose="020F0502020204030204" charset="0"/>
                <a:ea typeface="Times New Roman" panose="02020603050405020304" pitchFamily="18" charset="0"/>
                <a:cs typeface="Times New Roman" panose="02020603050405020304" pitchFamily="18" charset="0"/>
              </a:rPr>
              <a:t>       </a:t>
            </a: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3. </a:t>
            </a:r>
            <a:r>
              <a:rPr lang="en-US" sz="1600" b="1" dirty="0">
                <a:solidFill>
                  <a:srgbClr val="800080"/>
                </a:solidFill>
                <a:latin typeface="Calibri" panose="020F0502020204030204" charset="0"/>
                <a:ea typeface="Times New Roman" panose="02020603050405020304" pitchFamily="18" charset="0"/>
                <a:cs typeface="Times New Roman" panose="02020603050405020304" pitchFamily="18" charset="0"/>
              </a:rPr>
              <a:t>The Times of </a:t>
            </a: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India</a:t>
            </a:r>
          </a:p>
          <a:p>
            <a:pPr eaLnBrk="0" hangingPunct="0">
              <a:defRPr/>
            </a:pP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4. Indian Express</a:t>
            </a:r>
          </a:p>
          <a:p>
            <a:pPr eaLnBrk="0" hangingPunct="0">
              <a:defRPr/>
            </a:pP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5. The Hindu </a:t>
            </a:r>
          </a:p>
          <a:p>
            <a:pPr eaLnBrk="0" hangingPunct="0">
              <a:defRPr/>
            </a:pP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6. The Financial Express</a:t>
            </a:r>
          </a:p>
          <a:p>
            <a:pPr eaLnBrk="0" hangingPunct="0">
              <a:defRPr/>
            </a:pP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7. Business Standard</a:t>
            </a:r>
          </a:p>
          <a:p>
            <a:pPr eaLnBrk="0" hangingPunct="0">
              <a:defRPr/>
            </a:pP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8. Economic Times</a:t>
            </a:r>
          </a:p>
          <a:p>
            <a:pPr eaLnBrk="0" hangingPunct="0">
              <a:defRPr/>
            </a:pPr>
            <a:r>
              <a:rPr lang="en-US" sz="1600" b="1" dirty="0">
                <a:solidFill>
                  <a:srgbClr val="800080"/>
                </a:solidFill>
                <a:latin typeface="Calibri" panose="020F0502020204030204" charset="0"/>
                <a:ea typeface="Times New Roman" panose="02020603050405020304" pitchFamily="18" charset="0"/>
                <a:cs typeface="Times New Roman" panose="02020603050405020304" pitchFamily="18" charset="0"/>
              </a:rPr>
              <a:t> </a:t>
            </a: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9. Economic </a:t>
            </a:r>
            <a:r>
              <a:rPr lang="en-US" sz="1600" b="1" dirty="0">
                <a:solidFill>
                  <a:srgbClr val="800080"/>
                </a:solidFill>
                <a:latin typeface="Calibri" panose="020F0502020204030204" charset="0"/>
                <a:ea typeface="Times New Roman" panose="02020603050405020304" pitchFamily="18" charset="0"/>
                <a:cs typeface="Times New Roman" panose="02020603050405020304" pitchFamily="18" charset="0"/>
              </a:rPr>
              <a:t>T</a:t>
            </a:r>
            <a:r>
              <a:rPr lang="en-US" sz="1600"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imes Wealth  </a:t>
            </a:r>
            <a:r>
              <a:rPr lang="en-US" b="1" dirty="0" smtClean="0">
                <a:solidFill>
                  <a:srgbClr val="800080"/>
                </a:solidFill>
                <a:latin typeface="Calibri" panose="020F0502020204030204" charset="0"/>
                <a:ea typeface="Times New Roman" panose="02020603050405020304" pitchFamily="18" charset="0"/>
                <a:cs typeface="Times New Roman" panose="02020603050405020304" pitchFamily="18" charset="0"/>
              </a:rPr>
              <a:t>            </a:t>
            </a:r>
            <a:endParaRPr lang="en-US" b="1" dirty="0">
              <a:solidFill>
                <a:srgbClr val="800080"/>
              </a:solidFill>
              <a:latin typeface="Arial" panose="020B0604020202020204" pitchFamily="34" charset="0"/>
              <a:cs typeface="Arial" panose="020B0604020202020204" pitchFamily="34" charset="0"/>
            </a:endParaRPr>
          </a:p>
          <a:p>
            <a:pPr eaLnBrk="0" hangingPunct="0">
              <a:defRPr/>
            </a:pPr>
            <a:endParaRPr lang="en-US" dirty="0">
              <a:latin typeface="Arial" panose="020B0604020202020204" pitchFamily="34" charset="0"/>
              <a:cs typeface="Arial" panose="020B0604020202020204" pitchFamily="34" charset="0"/>
            </a:endParaRPr>
          </a:p>
        </p:txBody>
      </p:sp>
      <p:sp>
        <p:nvSpPr>
          <p:cNvPr id="7" name="Rectangle 6"/>
          <p:cNvSpPr/>
          <p:nvPr/>
        </p:nvSpPr>
        <p:spPr>
          <a:xfrm>
            <a:off x="762000" y="2590800"/>
            <a:ext cx="2971800" cy="2215991"/>
          </a:xfrm>
          <a:prstGeom prst="rect">
            <a:avLst/>
          </a:prstGeom>
        </p:spPr>
        <p:txBody>
          <a:bodyPr wrap="square">
            <a:spAutoFit/>
          </a:bodyPr>
          <a:lstStyle/>
          <a:p>
            <a:pPr>
              <a:tabLst>
                <a:tab pos="228600" algn="l"/>
              </a:tabLst>
            </a:pPr>
            <a:r>
              <a:rPr lang="en-US" b="1" dirty="0" smtClean="0">
                <a:solidFill>
                  <a:schemeClr val="accent5">
                    <a:lumMod val="50000"/>
                  </a:schemeClr>
                </a:solidFill>
                <a:latin typeface="Calibri" panose="020F0502020204030204" charset="0"/>
                <a:cs typeface="Times New Roman" panose="02020603050405020304" pitchFamily="18" charset="0"/>
              </a:rPr>
              <a:t>  </a:t>
            </a:r>
            <a:r>
              <a:rPr lang="en-US" sz="2400" b="1" u="sng" dirty="0" smtClean="0">
                <a:solidFill>
                  <a:schemeClr val="accent5">
                    <a:lumMod val="50000"/>
                  </a:schemeClr>
                </a:solidFill>
                <a:latin typeface="Calibri" panose="020F0502020204030204" charset="0"/>
                <a:cs typeface="Times New Roman" panose="02020603050405020304" pitchFamily="18" charset="0"/>
              </a:rPr>
              <a:t>HINDI NEWSPAPERS</a:t>
            </a:r>
            <a:endParaRPr lang="en-US" sz="2400" u="sng" dirty="0" smtClean="0">
              <a:solidFill>
                <a:schemeClr val="accent5">
                  <a:lumMod val="50000"/>
                </a:schemeClr>
              </a:solidFill>
            </a:endParaRPr>
          </a:p>
          <a:p>
            <a:pPr eaLnBrk="0" hangingPunct="0">
              <a:tabLst>
                <a:tab pos="228600" algn="l"/>
              </a:tabLst>
            </a:pPr>
            <a:r>
              <a:rPr lang="en-US" b="1" dirty="0" smtClean="0">
                <a:solidFill>
                  <a:srgbClr val="333399"/>
                </a:solidFill>
                <a:latin typeface="Calibri" panose="020F0502020204030204" charset="0"/>
                <a:cs typeface="Times New Roman" panose="02020603050405020304" pitchFamily="18" charset="0"/>
              </a:rPr>
              <a:t>    </a:t>
            </a:r>
            <a:r>
              <a:rPr lang="en-US" sz="1600" b="1" dirty="0" smtClean="0">
                <a:solidFill>
                  <a:srgbClr val="333399"/>
                </a:solidFill>
                <a:latin typeface="Calibri" panose="020F0502020204030204" charset="0"/>
                <a:cs typeface="Times New Roman" panose="02020603050405020304" pitchFamily="18" charset="0"/>
              </a:rPr>
              <a:t>10.   Punjab </a:t>
            </a:r>
            <a:r>
              <a:rPr lang="en-US" sz="1600" b="1" dirty="0" err="1" smtClean="0">
                <a:solidFill>
                  <a:srgbClr val="333399"/>
                </a:solidFill>
                <a:latin typeface="Calibri" panose="020F0502020204030204" charset="0"/>
                <a:cs typeface="Times New Roman" panose="02020603050405020304" pitchFamily="18" charset="0"/>
              </a:rPr>
              <a:t>Kesari</a:t>
            </a:r>
            <a:r>
              <a:rPr lang="en-US" sz="1600" b="1" dirty="0" smtClean="0">
                <a:solidFill>
                  <a:srgbClr val="333399"/>
                </a:solidFill>
                <a:latin typeface="Calibri" panose="020F050202020403020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charset="0"/>
                <a:cs typeface="Times New Roman" panose="02020603050405020304" pitchFamily="18" charset="0"/>
              </a:rPr>
              <a:t>    11.   </a:t>
            </a:r>
            <a:r>
              <a:rPr lang="en-US" sz="1600" b="1" dirty="0" err="1" smtClean="0">
                <a:solidFill>
                  <a:srgbClr val="333399"/>
                </a:solidFill>
                <a:latin typeface="Calibri" panose="020F0502020204030204" charset="0"/>
                <a:cs typeface="Times New Roman" panose="02020603050405020304" pitchFamily="18" charset="0"/>
              </a:rPr>
              <a:t>Dainik</a:t>
            </a:r>
            <a:r>
              <a:rPr lang="en-US" sz="1600" b="1" dirty="0" smtClean="0">
                <a:solidFill>
                  <a:srgbClr val="333399"/>
                </a:solidFill>
                <a:latin typeface="Calibri" panose="020F0502020204030204" charset="0"/>
                <a:cs typeface="Times New Roman" panose="02020603050405020304" pitchFamily="18" charset="0"/>
              </a:rPr>
              <a:t> </a:t>
            </a:r>
            <a:r>
              <a:rPr lang="en-US" sz="1600" b="1" dirty="0" err="1" smtClean="0">
                <a:solidFill>
                  <a:srgbClr val="333399"/>
                </a:solidFill>
                <a:latin typeface="Calibri" panose="020F0502020204030204" charset="0"/>
                <a:cs typeface="Times New Roman" panose="02020603050405020304" pitchFamily="18" charset="0"/>
              </a:rPr>
              <a:t>Bhaskar</a:t>
            </a:r>
            <a:r>
              <a:rPr lang="en-US" sz="1600" b="1" dirty="0" smtClean="0">
                <a:solidFill>
                  <a:srgbClr val="333399"/>
                </a:solidFill>
                <a:latin typeface="Calibri" panose="020F050202020403020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charset="0"/>
                <a:cs typeface="Times New Roman" panose="02020603050405020304" pitchFamily="18" charset="0"/>
              </a:rPr>
              <a:t>    12.   Amar </a:t>
            </a:r>
            <a:r>
              <a:rPr lang="en-US" sz="1600" b="1" dirty="0" err="1" smtClean="0">
                <a:solidFill>
                  <a:srgbClr val="333399"/>
                </a:solidFill>
                <a:latin typeface="Calibri" panose="020F0502020204030204" charset="0"/>
                <a:cs typeface="Times New Roman" panose="02020603050405020304" pitchFamily="18" charset="0"/>
              </a:rPr>
              <a:t>Ujala</a:t>
            </a:r>
            <a:r>
              <a:rPr lang="en-US" sz="1600" b="1" dirty="0" smtClean="0">
                <a:solidFill>
                  <a:srgbClr val="333399"/>
                </a:solidFill>
                <a:latin typeface="Calibri" panose="020F050202020403020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charset="0"/>
                <a:cs typeface="Times New Roman" panose="02020603050405020304" pitchFamily="18" charset="0"/>
              </a:rPr>
              <a:t>    13    </a:t>
            </a:r>
            <a:r>
              <a:rPr lang="en-US" sz="1600" b="1" dirty="0" err="1" smtClean="0">
                <a:solidFill>
                  <a:srgbClr val="333399"/>
                </a:solidFill>
                <a:latin typeface="Calibri" panose="020F0502020204030204" charset="0"/>
                <a:cs typeface="Times New Roman" panose="02020603050405020304" pitchFamily="18" charset="0"/>
              </a:rPr>
              <a:t>Dainik</a:t>
            </a:r>
            <a:r>
              <a:rPr lang="en-US" sz="1600" b="1" dirty="0" smtClean="0">
                <a:solidFill>
                  <a:srgbClr val="333399"/>
                </a:solidFill>
                <a:latin typeface="Calibri" panose="020F0502020204030204" charset="0"/>
                <a:cs typeface="Times New Roman" panose="02020603050405020304" pitchFamily="18" charset="0"/>
              </a:rPr>
              <a:t> </a:t>
            </a:r>
            <a:r>
              <a:rPr lang="en-US" sz="1600" b="1" dirty="0" err="1" smtClean="0">
                <a:solidFill>
                  <a:srgbClr val="333399"/>
                </a:solidFill>
                <a:latin typeface="Calibri" panose="020F0502020204030204" charset="0"/>
                <a:cs typeface="Times New Roman" panose="02020603050405020304" pitchFamily="18" charset="0"/>
              </a:rPr>
              <a:t>Savera</a:t>
            </a:r>
            <a:r>
              <a:rPr lang="en-US" sz="1600" b="1" dirty="0" smtClean="0">
                <a:solidFill>
                  <a:srgbClr val="333399"/>
                </a:solidFill>
                <a:latin typeface="Calibri" panose="020F0502020204030204" charset="0"/>
                <a:cs typeface="Times New Roman" panose="02020603050405020304" pitchFamily="18" charset="0"/>
              </a:rPr>
              <a:t>                                  </a:t>
            </a:r>
            <a:endParaRPr lang="en-US" sz="1600" b="1" dirty="0" smtClean="0">
              <a:solidFill>
                <a:srgbClr val="333399"/>
              </a:solidFill>
            </a:endParaRPr>
          </a:p>
          <a:p>
            <a:pPr eaLnBrk="0" hangingPunct="0">
              <a:tabLst>
                <a:tab pos="228600" algn="l"/>
              </a:tabLst>
            </a:pPr>
            <a:r>
              <a:rPr lang="en-US" sz="1600" b="1" dirty="0" smtClean="0">
                <a:solidFill>
                  <a:srgbClr val="333399"/>
                </a:solidFill>
                <a:latin typeface="Calibri" panose="020F0502020204030204" charset="0"/>
                <a:cs typeface="Times New Roman" panose="02020603050405020304" pitchFamily="18" charset="0"/>
              </a:rPr>
              <a:t>    14.   </a:t>
            </a:r>
            <a:r>
              <a:rPr lang="en-US" sz="1600" b="1" dirty="0" err="1" smtClean="0">
                <a:solidFill>
                  <a:srgbClr val="333399"/>
                </a:solidFill>
                <a:latin typeface="Calibri" panose="020F0502020204030204" charset="0"/>
                <a:cs typeface="Times New Roman" panose="02020603050405020304" pitchFamily="18" charset="0"/>
              </a:rPr>
              <a:t>Ajit</a:t>
            </a:r>
            <a:r>
              <a:rPr lang="en-US" sz="1600" b="1" dirty="0" smtClean="0">
                <a:solidFill>
                  <a:srgbClr val="333399"/>
                </a:solidFill>
                <a:latin typeface="Calibri" panose="020F0502020204030204" charset="0"/>
                <a:cs typeface="Times New Roman" panose="02020603050405020304" pitchFamily="18" charset="0"/>
              </a:rPr>
              <a:t> </a:t>
            </a:r>
            <a:r>
              <a:rPr lang="en-US" sz="1600" b="1" dirty="0" err="1" smtClean="0">
                <a:solidFill>
                  <a:srgbClr val="333399"/>
                </a:solidFill>
                <a:latin typeface="Calibri" panose="020F0502020204030204" charset="0"/>
                <a:cs typeface="Times New Roman" panose="02020603050405020304" pitchFamily="18" charset="0"/>
              </a:rPr>
              <a:t>Samachar</a:t>
            </a:r>
            <a:endParaRPr lang="en-US" sz="1600" b="1" dirty="0" smtClean="0">
              <a:solidFill>
                <a:srgbClr val="333399"/>
              </a:solidFill>
              <a:latin typeface="Calibri" panose="020F0502020204030204" charset="0"/>
              <a:cs typeface="Times New Roman" panose="02020603050405020304" pitchFamily="18" charset="0"/>
            </a:endParaRPr>
          </a:p>
          <a:p>
            <a:pPr eaLnBrk="0" hangingPunct="0">
              <a:tabLst>
                <a:tab pos="228600" algn="l"/>
              </a:tabLst>
            </a:pPr>
            <a:r>
              <a:rPr lang="en-US" sz="1600" b="1" dirty="0" smtClean="0">
                <a:solidFill>
                  <a:srgbClr val="333399"/>
                </a:solidFill>
                <a:latin typeface="Calibri" panose="020F0502020204030204" charset="0"/>
                <a:cs typeface="Times New Roman" panose="02020603050405020304" pitchFamily="18" charset="0"/>
              </a:rPr>
              <a:t>    14.   </a:t>
            </a:r>
            <a:r>
              <a:rPr lang="en-US" sz="1600" b="1" dirty="0" err="1" smtClean="0">
                <a:solidFill>
                  <a:srgbClr val="333399"/>
                </a:solidFill>
                <a:latin typeface="Calibri" panose="020F0502020204030204" charset="0"/>
                <a:cs typeface="Times New Roman" panose="02020603050405020304" pitchFamily="18" charset="0"/>
              </a:rPr>
              <a:t>Divya</a:t>
            </a:r>
            <a:r>
              <a:rPr lang="en-US" sz="1600" b="1" dirty="0" smtClean="0">
                <a:solidFill>
                  <a:srgbClr val="333399"/>
                </a:solidFill>
                <a:latin typeface="Calibri" panose="020F0502020204030204" charset="0"/>
                <a:cs typeface="Times New Roman" panose="02020603050405020304" pitchFamily="18" charset="0"/>
              </a:rPr>
              <a:t> Himachal5</a:t>
            </a:r>
          </a:p>
          <a:p>
            <a:pPr eaLnBrk="0" hangingPunct="0">
              <a:tabLst>
                <a:tab pos="228600" algn="l"/>
              </a:tabLst>
            </a:pPr>
            <a:r>
              <a:rPr lang="en-US" sz="1600" b="1" dirty="0">
                <a:solidFill>
                  <a:srgbClr val="333399"/>
                </a:solidFill>
                <a:latin typeface="Calibri" panose="020F0502020204030204" charset="0"/>
                <a:cs typeface="Times New Roman" panose="02020603050405020304" pitchFamily="18" charset="0"/>
              </a:rPr>
              <a:t> </a:t>
            </a:r>
            <a:r>
              <a:rPr lang="en-US" sz="1600" b="1" dirty="0" smtClean="0">
                <a:solidFill>
                  <a:srgbClr val="333399"/>
                </a:solidFill>
                <a:latin typeface="Calibri" panose="020F0502020204030204" charset="0"/>
                <a:cs typeface="Times New Roman" panose="02020603050405020304" pitchFamily="18" charset="0"/>
              </a:rPr>
              <a:t>   16. Hindi Tribune</a:t>
            </a:r>
            <a:endParaRPr lang="en-IN" sz="1600" dirty="0"/>
          </a:p>
        </p:txBody>
      </p:sp>
      <p:sp>
        <p:nvSpPr>
          <p:cNvPr id="8" name="Rectangle 7"/>
          <p:cNvSpPr/>
          <p:nvPr/>
        </p:nvSpPr>
        <p:spPr>
          <a:xfrm>
            <a:off x="2362200" y="4648201"/>
            <a:ext cx="3276600" cy="2123658"/>
          </a:xfrm>
          <a:prstGeom prst="rect">
            <a:avLst/>
          </a:prstGeom>
        </p:spPr>
        <p:txBody>
          <a:bodyPr wrap="square">
            <a:spAutoFit/>
          </a:bodyPr>
          <a:lstStyle/>
          <a:p>
            <a:r>
              <a:rPr lang="en-US" b="1" dirty="0" smtClean="0">
                <a:latin typeface="+mj-lt"/>
              </a:rPr>
              <a:t> </a:t>
            </a:r>
            <a:r>
              <a:rPr lang="en-US" sz="2400" b="1" u="sng" dirty="0" smtClean="0">
                <a:solidFill>
                  <a:schemeClr val="accent5">
                    <a:lumMod val="50000"/>
                  </a:schemeClr>
                </a:solidFill>
                <a:latin typeface="+mj-lt"/>
              </a:rPr>
              <a:t>PUNJABI  NEWSPAPERS </a:t>
            </a:r>
          </a:p>
          <a:p>
            <a:r>
              <a:rPr lang="en-US" sz="2400" dirty="0" smtClean="0">
                <a:latin typeface="Calibri" panose="020F0502020204030204" charset="0"/>
                <a:cs typeface="Calibri" panose="020F0502020204030204" charset="0"/>
              </a:rPr>
              <a:t>        </a:t>
            </a:r>
            <a:r>
              <a:rPr lang="en-US" sz="1600" dirty="0" smtClean="0">
                <a:latin typeface="Calibri" panose="020F0502020204030204" charset="0"/>
                <a:cs typeface="Calibri" panose="020F0502020204030204" charset="0"/>
              </a:rPr>
              <a:t>17</a:t>
            </a:r>
            <a:r>
              <a:rPr lang="en-US" sz="1600" b="1" dirty="0" smtClean="0">
                <a:solidFill>
                  <a:srgbClr val="800080"/>
                </a:solidFill>
                <a:latin typeface="Calibri" panose="020F0502020204030204" charset="0"/>
                <a:cs typeface="Calibri" panose="020F0502020204030204" charset="0"/>
              </a:rPr>
              <a:t>.   </a:t>
            </a:r>
            <a:r>
              <a:rPr lang="en-US" sz="1600" b="1" dirty="0" err="1" smtClean="0">
                <a:solidFill>
                  <a:srgbClr val="800080"/>
                </a:solidFill>
                <a:latin typeface="Calibri" panose="020F0502020204030204" charset="0"/>
                <a:cs typeface="Calibri" panose="020F0502020204030204" charset="0"/>
              </a:rPr>
              <a:t>Jagbani</a:t>
            </a:r>
            <a:r>
              <a:rPr lang="en-US" sz="1600" b="1" dirty="0" smtClean="0">
                <a:solidFill>
                  <a:srgbClr val="800080"/>
                </a:solidFill>
                <a:latin typeface="Calibri" panose="020F0502020204030204" charset="0"/>
                <a:cs typeface="Calibri" panose="020F0502020204030204" charset="0"/>
              </a:rPr>
              <a:t>                                                </a:t>
            </a:r>
          </a:p>
          <a:p>
            <a:r>
              <a:rPr lang="en-US" sz="1600" b="1" dirty="0" smtClean="0">
                <a:solidFill>
                  <a:srgbClr val="800080"/>
                </a:solidFill>
                <a:latin typeface="Calibri" panose="020F0502020204030204" charset="0"/>
                <a:cs typeface="Calibri" panose="020F0502020204030204" charset="0"/>
              </a:rPr>
              <a:t>           18.   Punjabi </a:t>
            </a:r>
            <a:r>
              <a:rPr lang="en-US" sz="1600" b="1" dirty="0" err="1" smtClean="0">
                <a:solidFill>
                  <a:srgbClr val="800080"/>
                </a:solidFill>
                <a:latin typeface="Calibri" panose="020F0502020204030204" charset="0"/>
                <a:cs typeface="Calibri" panose="020F0502020204030204" charset="0"/>
              </a:rPr>
              <a:t>Jagran</a:t>
            </a:r>
            <a:r>
              <a:rPr lang="en-US" sz="1600" b="1" dirty="0" smtClean="0">
                <a:solidFill>
                  <a:srgbClr val="800080"/>
                </a:solidFill>
                <a:latin typeface="Calibri" panose="020F0502020204030204" charset="0"/>
                <a:cs typeface="Calibri" panose="020F0502020204030204" charset="0"/>
              </a:rPr>
              <a:t>                             </a:t>
            </a:r>
          </a:p>
          <a:p>
            <a:r>
              <a:rPr lang="en-US" sz="1600" b="1" dirty="0" smtClean="0">
                <a:solidFill>
                  <a:srgbClr val="800080"/>
                </a:solidFill>
                <a:latin typeface="Calibri" panose="020F0502020204030204" charset="0"/>
                <a:cs typeface="Calibri" panose="020F0502020204030204" charset="0"/>
              </a:rPr>
              <a:t>           19.   </a:t>
            </a:r>
            <a:r>
              <a:rPr lang="en-US" sz="1600" b="1" dirty="0" err="1" smtClean="0">
                <a:solidFill>
                  <a:srgbClr val="800080"/>
                </a:solidFill>
                <a:latin typeface="Calibri" panose="020F0502020204030204" charset="0"/>
                <a:cs typeface="Calibri" panose="020F0502020204030204" charset="0"/>
              </a:rPr>
              <a:t>Ajit</a:t>
            </a:r>
            <a:r>
              <a:rPr lang="en-US" sz="1600" b="1" dirty="0" smtClean="0">
                <a:solidFill>
                  <a:srgbClr val="800080"/>
                </a:solidFill>
                <a:latin typeface="Calibri" panose="020F0502020204030204" charset="0"/>
                <a:cs typeface="Calibri" panose="020F0502020204030204" charset="0"/>
              </a:rPr>
              <a:t>                                                        </a:t>
            </a:r>
          </a:p>
          <a:p>
            <a:r>
              <a:rPr lang="en-US" sz="1600" b="1" dirty="0" smtClean="0">
                <a:solidFill>
                  <a:srgbClr val="800080"/>
                </a:solidFill>
                <a:latin typeface="Calibri" panose="020F0502020204030204" charset="0"/>
                <a:cs typeface="Calibri" panose="020F0502020204030204" charset="0"/>
              </a:rPr>
              <a:t>           20.   Punjabi Tribune</a:t>
            </a:r>
          </a:p>
          <a:p>
            <a:r>
              <a:rPr lang="en-US" sz="1600" b="1" dirty="0" smtClean="0">
                <a:solidFill>
                  <a:srgbClr val="800080"/>
                </a:solidFill>
                <a:latin typeface="Calibri" panose="020F0502020204030204" charset="0"/>
                <a:cs typeface="Calibri" panose="020F0502020204030204" charset="0"/>
              </a:rPr>
              <a:t>           21.   </a:t>
            </a:r>
            <a:r>
              <a:rPr lang="en-US" sz="1600" b="1" dirty="0" err="1" smtClean="0">
                <a:solidFill>
                  <a:srgbClr val="800080"/>
                </a:solidFill>
                <a:latin typeface="Calibri" panose="020F0502020204030204" charset="0"/>
                <a:cs typeface="Calibri" panose="020F0502020204030204" charset="0"/>
              </a:rPr>
              <a:t>Rozana</a:t>
            </a:r>
            <a:r>
              <a:rPr lang="en-US" sz="1600" b="1" dirty="0" smtClean="0">
                <a:solidFill>
                  <a:srgbClr val="800080"/>
                </a:solidFill>
                <a:latin typeface="Calibri" panose="020F0502020204030204" charset="0"/>
                <a:cs typeface="Calibri" panose="020F0502020204030204" charset="0"/>
              </a:rPr>
              <a:t> Spokesman</a:t>
            </a:r>
          </a:p>
          <a:p>
            <a:r>
              <a:rPr lang="en-US" b="1" dirty="0" smtClean="0">
                <a:solidFill>
                  <a:srgbClr val="800080"/>
                </a:solidFill>
                <a:latin typeface="Calibri" panose="020F0502020204030204" charset="0"/>
                <a:cs typeface="Calibri" panose="020F0502020204030204" charset="0"/>
              </a:rPr>
              <a:t>                         </a:t>
            </a:r>
            <a:endParaRPr lang="en-IN" dirty="0">
              <a:latin typeface="Calibri" panose="020F0502020204030204" charset="0"/>
              <a:cs typeface="Calibri" panose="020F0502020204030204" charset="0"/>
            </a:endParaRPr>
          </a:p>
        </p:txBody>
      </p:sp>
      <p:pic>
        <p:nvPicPr>
          <p:cNvPr id="9" name="Picture 6" descr="Newspapers-Park"/>
          <p:cNvPicPr>
            <a:picLocks noChangeAspect="1" noChangeArrowheads="1"/>
          </p:cNvPicPr>
          <p:nvPr/>
        </p:nvPicPr>
        <p:blipFill>
          <a:blip r:embed="rId3"/>
          <a:srcRect/>
          <a:stretch>
            <a:fillRect/>
          </a:stretch>
        </p:blipFill>
        <p:spPr bwMode="auto">
          <a:xfrm>
            <a:off x="5562600" y="762000"/>
            <a:ext cx="3276600" cy="5499100"/>
          </a:xfrm>
          <a:prstGeom prst="rect">
            <a:avLst/>
          </a:prstGeom>
          <a:noFill/>
          <a:ln w="9525">
            <a:noFill/>
            <a:miter lim="800000"/>
            <a:headEnd/>
            <a:tailEnd/>
          </a:ln>
        </p:spPr>
      </p:pic>
    </p:spTree>
  </p:cSld>
  <p:clrMapOvr>
    <a:masterClrMapping/>
  </p:clrMapOvr>
  <p:transition advTm="1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pPr lvl="0"/>
            <a:r>
              <a:rPr lang="en-US" sz="6700" b="1" i="1" u="sng" dirty="0">
                <a:latin typeface="Britannic Bold" panose="020B0903060703020204" pitchFamily="34" charset="0"/>
                <a:ea typeface="Calibri" panose="020F0502020204030204" charset="0"/>
                <a:cs typeface="Raavi" panose="020B0502040204020203" pitchFamily="34" charset="0"/>
              </a:rPr>
              <a:t>LIST OF MAGAZINES</a:t>
            </a:r>
            <a:r>
              <a:rPr lang="en-US" b="1" i="1" u="sng" dirty="0">
                <a:latin typeface="Britannic Bold" panose="020B0903060703020204" pitchFamily="34" charset="0"/>
                <a:ea typeface="Calibri" panose="020F0502020204030204" charset="0"/>
                <a:cs typeface="Raavi" panose="020B0502040204020203" pitchFamily="34" charset="0"/>
              </a:rPr>
              <a:t/>
            </a:r>
            <a:br>
              <a:rPr lang="en-US" b="1" i="1" u="sng" dirty="0">
                <a:latin typeface="Britannic Bold" panose="020B0903060703020204" pitchFamily="34" charset="0"/>
                <a:ea typeface="Calibri" panose="020F0502020204030204" charset="0"/>
                <a:cs typeface="Raavi" panose="020B0502040204020203" pitchFamily="34" charset="0"/>
              </a:rPr>
            </a:br>
            <a:endParaRPr lang="en-US" dirty="0"/>
          </a:p>
        </p:txBody>
      </p:sp>
      <p:sp>
        <p:nvSpPr>
          <p:cNvPr id="3" name="Content Placeholder 2"/>
          <p:cNvSpPr>
            <a:spLocks noGrp="1"/>
          </p:cNvSpPr>
          <p:nvPr>
            <p:ph idx="1"/>
          </p:nvPr>
        </p:nvSpPr>
        <p:spPr>
          <a:xfrm>
            <a:off x="457200" y="1008380"/>
            <a:ext cx="8229600" cy="5544820"/>
          </a:xfrm>
        </p:spPr>
        <p:txBody>
          <a:bodyPr>
            <a:normAutofit lnSpcReduction="10000"/>
          </a:bodyPr>
          <a:lstStyle/>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INDIA TODAY (ENG.)</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INDIA TODAY ( HINDI)</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PC QUEST</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BUSINESS TODAY</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BUSINESS </a:t>
            </a:r>
            <a:r>
              <a:rPr lang="en-US" sz="3600" dirty="0" smtClean="0">
                <a:solidFill>
                  <a:srgbClr val="0070C0"/>
                </a:solidFill>
                <a:latin typeface="Calibri" panose="020F0502020204030204" charset="0"/>
                <a:ea typeface="Calibri" panose="020F0502020204030204" charset="0"/>
                <a:cs typeface="Raavi" panose="020B0502040204020203" pitchFamily="34" charset="0"/>
              </a:rPr>
              <a:t>WORLD</a:t>
            </a:r>
            <a:endParaRPr lang="en-US" sz="3600" dirty="0">
              <a:solidFill>
                <a:srgbClr val="0070C0"/>
              </a:solidFill>
              <a:latin typeface="Calibri" panose="020F0502020204030204" charset="0"/>
              <a:ea typeface="Calibri" panose="020F050202020403020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DIGIT</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 </a:t>
            </a:r>
            <a:r>
              <a:rPr lang="en-US" sz="3600" dirty="0" smtClean="0">
                <a:solidFill>
                  <a:srgbClr val="0070C0"/>
                </a:solidFill>
                <a:latin typeface="Calibri" panose="020F0502020204030204" charset="0"/>
                <a:ea typeface="Calibri" panose="020F0502020204030204" charset="0"/>
                <a:cs typeface="Raavi" panose="020B0502040204020203" pitchFamily="34" charset="0"/>
              </a:rPr>
              <a:t>COMPETITION </a:t>
            </a:r>
            <a:r>
              <a:rPr lang="en-US" sz="3600" dirty="0">
                <a:solidFill>
                  <a:srgbClr val="0070C0"/>
                </a:solidFill>
                <a:latin typeface="Calibri" panose="020F0502020204030204" charset="0"/>
                <a:ea typeface="Calibri" panose="020F0502020204030204" charset="0"/>
                <a:cs typeface="Raavi" panose="020B0502040204020203" pitchFamily="34" charset="0"/>
              </a:rPr>
              <a:t>SUCCESS REVIEW</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FRONTLINE</a:t>
            </a:r>
          </a:p>
          <a:p>
            <a:pPr lvl="0">
              <a:lnSpc>
                <a:spcPct val="107000"/>
              </a:lnSpc>
              <a:spcBef>
                <a:spcPts val="0"/>
              </a:spcBef>
              <a:buFont typeface="Wingdings" panose="05000000000000000000" pitchFamily="2" charset="2"/>
              <a:buChar char="q"/>
              <a:tabLst>
                <a:tab pos="4831080" algn="l"/>
              </a:tabLst>
            </a:pPr>
            <a:r>
              <a:rPr lang="en-US" sz="3600" dirty="0">
                <a:solidFill>
                  <a:srgbClr val="0070C0"/>
                </a:solidFill>
                <a:latin typeface="Calibri" panose="020F0502020204030204" charset="0"/>
                <a:ea typeface="Calibri" panose="020F0502020204030204" charset="0"/>
                <a:cs typeface="Raavi" panose="020B0502040204020203" pitchFamily="34" charset="0"/>
              </a:rPr>
              <a:t>SCIENCE </a:t>
            </a:r>
            <a:r>
              <a:rPr lang="en-US" sz="3600" dirty="0" smtClean="0">
                <a:solidFill>
                  <a:srgbClr val="0070C0"/>
                </a:solidFill>
                <a:latin typeface="Calibri" panose="020F0502020204030204" charset="0"/>
                <a:ea typeface="Calibri" panose="020F0502020204030204" charset="0"/>
                <a:cs typeface="Raavi" panose="020B0502040204020203" pitchFamily="34" charset="0"/>
              </a:rPr>
              <a:t>REPORTER</a:t>
            </a:r>
          </a:p>
          <a:p>
            <a:pPr lvl="0">
              <a:lnSpc>
                <a:spcPct val="107000"/>
              </a:lnSpc>
              <a:spcBef>
                <a:spcPts val="0"/>
              </a:spcBef>
              <a:buFont typeface="Wingdings" panose="05000000000000000000" pitchFamily="2" charset="2"/>
              <a:buChar char="q"/>
              <a:tabLst>
                <a:tab pos="4831080" algn="l"/>
              </a:tabLst>
            </a:pPr>
            <a:r>
              <a:rPr lang="en-US" sz="3600" dirty="0" smtClean="0">
                <a:solidFill>
                  <a:srgbClr val="0070C0"/>
                </a:solidFill>
                <a:latin typeface="Calibri" panose="020F0502020204030204" charset="0"/>
                <a:ea typeface="Calibri" panose="020F0502020204030204" charset="0"/>
                <a:cs typeface="Raavi" panose="020B0502040204020203" pitchFamily="34" charset="0"/>
              </a:rPr>
              <a:t>TRAVEL AND LEISURE </a:t>
            </a:r>
            <a:endParaRPr lang="en-US" sz="3600" dirty="0">
              <a:solidFill>
                <a:srgbClr val="0070C0"/>
              </a:solidFill>
              <a:latin typeface="Calibri" panose="020F0502020204030204" charset="0"/>
              <a:ea typeface="Calibri" panose="020F0502020204030204" charset="0"/>
              <a:cs typeface="Raavi" panose="020B0502040204020203" pitchFamily="34" charset="0"/>
            </a:endParaRPr>
          </a:p>
          <a:p>
            <a:endParaRPr lang="en-US" dirty="0"/>
          </a:p>
        </p:txBody>
      </p:sp>
      <p:pic>
        <p:nvPicPr>
          <p:cNvPr id="4" name="Picture 3" descr="C:\Users\admin\Desktop\Indian-Magazines_4.jpg"/>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24000"/>
            <a:ext cx="3733800" cy="2590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b="1" i="1" u="sng" dirty="0">
                <a:latin typeface="Britannic Bold" panose="020B0903060703020204" pitchFamily="34" charset="0"/>
                <a:ea typeface="Calibri" panose="020F0502020204030204" charset="0"/>
                <a:cs typeface="Raavi" panose="020B0502040204020203" pitchFamily="34" charset="0"/>
              </a:rPr>
              <a:t>LIST OF </a:t>
            </a:r>
            <a:r>
              <a:rPr lang="en-US" b="1" i="1" u="sng" dirty="0" smtClean="0">
                <a:latin typeface="Britannic Bold" panose="020B0903060703020204" pitchFamily="34" charset="0"/>
                <a:ea typeface="Calibri" panose="020F0502020204030204" charset="0"/>
                <a:cs typeface="Raavi" panose="020B0502040204020203" pitchFamily="34" charset="0"/>
              </a:rPr>
              <a:t>MAGAZINES      CONTD.</a:t>
            </a:r>
            <a:endParaRPr lang="en-US" dirty="0"/>
          </a:p>
        </p:txBody>
      </p:sp>
      <p:sp>
        <p:nvSpPr>
          <p:cNvPr id="3" name="Content Placeholder 2"/>
          <p:cNvSpPr>
            <a:spLocks noGrp="1"/>
          </p:cNvSpPr>
          <p:nvPr>
            <p:ph idx="1"/>
          </p:nvPr>
        </p:nvSpPr>
        <p:spPr>
          <a:xfrm>
            <a:off x="457200" y="1219200"/>
            <a:ext cx="8229600" cy="5410200"/>
          </a:xfrm>
        </p:spPr>
        <p:txBody>
          <a:bodyPr>
            <a:normAutofit fontScale="85000" lnSpcReduction="20000"/>
          </a:bodyPr>
          <a:lstStyle/>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AUTOCAR</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OUTLOOK</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PRATIYOGITA DARPAN</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YOJNA</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THE </a:t>
            </a:r>
            <a:r>
              <a:rPr lang="en-US" sz="4000" dirty="0" smtClean="0">
                <a:solidFill>
                  <a:srgbClr val="0070C0"/>
                </a:solidFill>
                <a:latin typeface="Calibri" panose="020F0502020204030204" charset="0"/>
                <a:ea typeface="Calibri" panose="020F0502020204030204" charset="0"/>
                <a:cs typeface="Raavi" panose="020B0502040204020203" pitchFamily="34" charset="0"/>
              </a:rPr>
              <a:t>WEEK</a:t>
            </a:r>
            <a:endParaRPr lang="en-US" sz="4000" dirty="0">
              <a:solidFill>
                <a:srgbClr val="0070C0"/>
              </a:solidFill>
              <a:latin typeface="Calibri" panose="020F0502020204030204" charset="0"/>
              <a:ea typeface="Calibri" panose="020F050202020403020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EMPLOYMENT NEWS</a:t>
            </a: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charset="0"/>
                <a:ea typeface="Calibri" panose="020F0502020204030204" charset="0"/>
                <a:cs typeface="Raavi" panose="020B0502040204020203" pitchFamily="34" charset="0"/>
              </a:rPr>
              <a:t>GOOD HOMES</a:t>
            </a:r>
            <a:endParaRPr lang="en-US" sz="4000" dirty="0">
              <a:solidFill>
                <a:srgbClr val="0070C0"/>
              </a:solidFill>
              <a:latin typeface="Calibri" panose="020F0502020204030204" charset="0"/>
              <a:ea typeface="Calibri" panose="020F050202020403020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ELECTRONICS FOR YOU</a:t>
            </a:r>
          </a:p>
          <a:p>
            <a:pPr lvl="0">
              <a:lnSpc>
                <a:spcPct val="107000"/>
              </a:lnSpc>
              <a:spcBef>
                <a:spcPts val="0"/>
              </a:spcBef>
              <a:buFont typeface="Wingdings" panose="05000000000000000000" pitchFamily="2" charset="2"/>
              <a:buChar char="q"/>
              <a:tabLst>
                <a:tab pos="4831080" algn="l"/>
              </a:tabLst>
            </a:pPr>
            <a:r>
              <a:rPr lang="en-US" sz="4000" dirty="0">
                <a:solidFill>
                  <a:srgbClr val="0070C0"/>
                </a:solidFill>
                <a:latin typeface="Calibri" panose="020F0502020204030204" charset="0"/>
                <a:ea typeface="Calibri" panose="020F0502020204030204" charset="0"/>
                <a:cs typeface="Raavi" panose="020B0502040204020203" pitchFamily="34" charset="0"/>
              </a:rPr>
              <a:t>LINUX FOR </a:t>
            </a:r>
            <a:r>
              <a:rPr lang="en-US" sz="4000" dirty="0" smtClean="0">
                <a:solidFill>
                  <a:srgbClr val="0070C0"/>
                </a:solidFill>
                <a:latin typeface="Calibri" panose="020F0502020204030204" charset="0"/>
                <a:ea typeface="Calibri" panose="020F0502020204030204" charset="0"/>
                <a:cs typeface="Raavi" panose="020B0502040204020203" pitchFamily="34" charset="0"/>
              </a:rPr>
              <a:t>YOU</a:t>
            </a:r>
            <a:endParaRPr lang="en-US" sz="4000" dirty="0">
              <a:solidFill>
                <a:srgbClr val="0070C0"/>
              </a:solidFill>
              <a:latin typeface="Calibri" panose="020F0502020204030204" charset="0"/>
              <a:ea typeface="Calibri" panose="020F0502020204030204" charset="0"/>
              <a:cs typeface="Raavi" panose="020B0502040204020203" pitchFamily="34" charset="0"/>
            </a:endParaRP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charset="0"/>
                <a:ea typeface="Calibri" panose="020F0502020204030204" charset="0"/>
                <a:cs typeface="Raavi" panose="020B0502040204020203" pitchFamily="34" charset="0"/>
              </a:rPr>
              <a:t>HAPPIEST HEALTH</a:t>
            </a:r>
          </a:p>
          <a:p>
            <a:pPr lvl="0">
              <a:lnSpc>
                <a:spcPct val="107000"/>
              </a:lnSpc>
              <a:spcBef>
                <a:spcPts val="0"/>
              </a:spcBef>
              <a:buFont typeface="Wingdings" panose="05000000000000000000" pitchFamily="2" charset="2"/>
              <a:buChar char="q"/>
              <a:tabLst>
                <a:tab pos="4831080" algn="l"/>
              </a:tabLst>
            </a:pPr>
            <a:r>
              <a:rPr lang="en-US" sz="4000" dirty="0" smtClean="0">
                <a:solidFill>
                  <a:srgbClr val="0070C0"/>
                </a:solidFill>
                <a:latin typeface="Calibri" panose="020F0502020204030204" charset="0"/>
                <a:ea typeface="Calibri" panose="020F0502020204030204" charset="0"/>
                <a:cs typeface="Raavi" panose="020B0502040204020203" pitchFamily="34" charset="0"/>
              </a:rPr>
              <a:t>OUTLOOK TRAVELLER </a:t>
            </a:r>
            <a:endParaRPr lang="en-US" sz="4000" dirty="0">
              <a:solidFill>
                <a:srgbClr val="0070C0"/>
              </a:solidFill>
              <a:latin typeface="Calibri" panose="020F0502020204030204" charset="0"/>
              <a:ea typeface="Calibri" panose="020F0502020204030204" charset="0"/>
              <a:cs typeface="Raavi" panose="020B0502040204020203" pitchFamily="34" charset="0"/>
            </a:endParaRPr>
          </a:p>
          <a:p>
            <a:pPr marL="0" lvl="0" indent="0">
              <a:lnSpc>
                <a:spcPct val="107000"/>
              </a:lnSpc>
              <a:spcBef>
                <a:spcPts val="0"/>
              </a:spcBef>
              <a:buNone/>
              <a:tabLst>
                <a:tab pos="4831080" algn="l"/>
              </a:tabLst>
            </a:pPr>
            <a:endParaRPr lang="en-US" sz="4000" dirty="0">
              <a:solidFill>
                <a:srgbClr val="0070C0"/>
              </a:solidFill>
              <a:latin typeface="Calibri" panose="020F0502020204030204" charset="0"/>
              <a:ea typeface="Calibri" panose="020F0502020204030204" charset="0"/>
              <a:cs typeface="Raavi" panose="020B0502040204020203" pitchFamily="34" charset="0"/>
            </a:endParaRPr>
          </a:p>
          <a:p>
            <a:endParaRPr lang="en-US" dirty="0"/>
          </a:p>
        </p:txBody>
      </p:sp>
      <p:pic>
        <p:nvPicPr>
          <p:cNvPr id="4" name="Picture 3" descr="C:\Users\admin\Desktop\Indian-Magazines_4.jpg"/>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371600"/>
            <a:ext cx="3581400" cy="5029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0070C0"/>
                </a:solidFill>
                <a:latin typeface="Algerian" panose="04020705040A02060702" pitchFamily="82" charset="0"/>
              </a:rPr>
              <a:t>CSE DEPT. LIBRARY</a:t>
            </a:r>
            <a:endParaRPr lang="en-US" sz="6000" b="1" dirty="0">
              <a:solidFill>
                <a:srgbClr val="0070C0"/>
              </a:solidFill>
              <a:latin typeface="Algerian" panose="04020705040A02060702" pitchFamily="8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2600" y="1524000"/>
            <a:ext cx="3124200" cy="5075238"/>
          </a:xfrm>
          <a:prstGeom prst="rect">
            <a:avLst/>
          </a:prstGeom>
          <a:ln w="57150" cap="sq">
            <a:solidFill>
              <a:srgbClr val="0070C0"/>
            </a:solidFill>
            <a:prstDash val="solid"/>
            <a:miter lim="800000"/>
            <a:headEnd/>
            <a:tailEnd/>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191000"/>
            <a:ext cx="5105400" cy="2408238"/>
          </a:xfrm>
          <a:prstGeom prst="rect">
            <a:avLst/>
          </a:prstGeom>
          <a:ln w="57150" cap="sq">
            <a:solidFill>
              <a:srgbClr val="0070C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518138"/>
            <a:ext cx="4953000" cy="2368062"/>
          </a:xfrm>
          <a:prstGeom prst="rect">
            <a:avLst/>
          </a:prstGeom>
          <a:ln w="76200" cap="sq">
            <a:solidFill>
              <a:srgbClr val="0070C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000" y="1447800"/>
            <a:ext cx="8534399" cy="5105400"/>
          </a:xfrm>
          <a:prstGeom prst="rect">
            <a:avLst/>
          </a:prstGeom>
        </p:spPr>
      </p:pic>
      <p:pic>
        <p:nvPicPr>
          <p:cNvPr id="6" name="Picture 5"/>
          <p:cNvPicPr>
            <a:picLocks noChangeAspect="1"/>
          </p:cNvPicPr>
          <p:nvPr/>
        </p:nvPicPr>
        <p:blipFill>
          <a:blip r:embed="rId3"/>
          <a:stretch>
            <a:fillRect/>
          </a:stretch>
        </p:blipFill>
        <p:spPr>
          <a:xfrm>
            <a:off x="5029200" y="228600"/>
            <a:ext cx="3429000" cy="2514600"/>
          </a:xfrm>
          <a:prstGeom prst="rect">
            <a:avLst/>
          </a:prstGeom>
          <a:ln w="38100">
            <a:solidFill>
              <a:srgbClr val="0070C0"/>
            </a:solidFill>
          </a:ln>
        </p:spPr>
      </p:pic>
      <p:pic>
        <p:nvPicPr>
          <p:cNvPr id="7" name="Picture 6"/>
          <p:cNvPicPr>
            <a:picLocks noChangeAspect="1"/>
          </p:cNvPicPr>
          <p:nvPr/>
        </p:nvPicPr>
        <p:blipFill>
          <a:blip r:embed="rId4"/>
          <a:stretch>
            <a:fillRect/>
          </a:stretch>
        </p:blipFill>
        <p:spPr>
          <a:xfrm>
            <a:off x="762000" y="381000"/>
            <a:ext cx="3657600" cy="2133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54460455"/>
      </p:ext>
    </p:extLst>
  </p:cSld>
  <p:clrMapOvr>
    <a:masterClrMapping/>
  </p:clrMapOvr>
  <p:transition advTm="1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417638"/>
            <a:ext cx="4039382" cy="5135562"/>
          </a:xfrm>
          <a:prstGeom prst="rect">
            <a:avLst/>
          </a:prstGeom>
        </p:spPr>
      </p:pic>
      <p:pic>
        <p:nvPicPr>
          <p:cNvPr id="6" name="Picture 5"/>
          <p:cNvPicPr>
            <a:picLocks noChangeAspect="1"/>
          </p:cNvPicPr>
          <p:nvPr/>
        </p:nvPicPr>
        <p:blipFill>
          <a:blip r:embed="rId3"/>
          <a:stretch>
            <a:fillRect/>
          </a:stretch>
        </p:blipFill>
        <p:spPr>
          <a:xfrm>
            <a:off x="3886200" y="1557989"/>
            <a:ext cx="5105400" cy="5223811"/>
          </a:xfrm>
          <a:prstGeom prst="rect">
            <a:avLst/>
          </a:prstGeom>
        </p:spPr>
      </p:pic>
      <p:pic>
        <p:nvPicPr>
          <p:cNvPr id="7" name="Picture 6"/>
          <p:cNvPicPr>
            <a:picLocks noChangeAspect="1"/>
          </p:cNvPicPr>
          <p:nvPr/>
        </p:nvPicPr>
        <p:blipFill>
          <a:blip r:embed="rId4"/>
          <a:stretch>
            <a:fillRect/>
          </a:stretch>
        </p:blipFill>
        <p:spPr>
          <a:xfrm>
            <a:off x="1752600" y="304800"/>
            <a:ext cx="6400800" cy="2239682"/>
          </a:xfrm>
          <a:prstGeom prst="rect">
            <a:avLst/>
          </a:prstGeom>
        </p:spPr>
      </p:pic>
    </p:spTree>
    <p:extLst>
      <p:ext uri="{BB962C8B-B14F-4D97-AF65-F5344CB8AC3E}">
        <p14:creationId xmlns:p14="http://schemas.microsoft.com/office/powerpoint/2010/main" val="1441152119"/>
      </p:ext>
    </p:extLst>
  </p:cSld>
  <p:clrMapOvr>
    <a:masterClrMapping/>
  </p:clrMapOvr>
  <p:transition advTm="1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lstStyle/>
          <a:p>
            <a:pPr algn="ctr">
              <a:buNone/>
            </a:pPr>
            <a:r>
              <a:rPr lang="en-US" dirty="0" smtClean="0">
                <a:solidFill>
                  <a:srgbClr val="990000"/>
                </a:solidFill>
              </a:rPr>
              <a:t>FOR ANY QUERY / SUGGESTION CONTACT : </a:t>
            </a:r>
          </a:p>
          <a:p>
            <a:pPr algn="ctr">
              <a:buNone/>
            </a:pPr>
            <a:endParaRPr lang="en-US" dirty="0" smtClean="0">
              <a:solidFill>
                <a:srgbClr val="990000"/>
              </a:solidFill>
            </a:endParaRPr>
          </a:p>
          <a:p>
            <a:pPr>
              <a:buNone/>
            </a:pPr>
            <a:r>
              <a:rPr lang="en-US" dirty="0" err="1" smtClean="0">
                <a:solidFill>
                  <a:srgbClr val="990000"/>
                </a:solidFill>
              </a:rPr>
              <a:t>Renu</a:t>
            </a:r>
            <a:r>
              <a:rPr lang="en-US" dirty="0" smtClean="0">
                <a:solidFill>
                  <a:srgbClr val="990000"/>
                </a:solidFill>
              </a:rPr>
              <a:t>  Oberoi</a:t>
            </a:r>
          </a:p>
          <a:p>
            <a:pPr>
              <a:buNone/>
            </a:pPr>
            <a:r>
              <a:rPr lang="en-US" dirty="0" smtClean="0">
                <a:solidFill>
                  <a:srgbClr val="990000"/>
                </a:solidFill>
              </a:rPr>
              <a:t>Chief Librarian                             </a:t>
            </a:r>
          </a:p>
          <a:p>
            <a:pPr>
              <a:buNone/>
            </a:pPr>
            <a:r>
              <a:rPr lang="en-US" dirty="0" smtClean="0">
                <a:solidFill>
                  <a:srgbClr val="990000"/>
                </a:solidFill>
              </a:rPr>
              <a:t>Chandigarh Group Of Colleges- </a:t>
            </a:r>
            <a:r>
              <a:rPr lang="en-US" dirty="0" err="1" smtClean="0">
                <a:solidFill>
                  <a:srgbClr val="990000"/>
                </a:solidFill>
              </a:rPr>
              <a:t>Landran</a:t>
            </a:r>
            <a:endParaRPr lang="en-US" dirty="0" smtClean="0">
              <a:solidFill>
                <a:srgbClr val="990000"/>
              </a:solidFill>
            </a:endParaRPr>
          </a:p>
          <a:p>
            <a:pPr>
              <a:buNone/>
            </a:pPr>
            <a:r>
              <a:rPr lang="en-US" dirty="0" smtClean="0">
                <a:solidFill>
                  <a:srgbClr val="990000"/>
                </a:solidFill>
                <a:latin typeface="+mj-lt"/>
              </a:rPr>
              <a:t>0172-3984229</a:t>
            </a:r>
          </a:p>
          <a:p>
            <a:pPr>
              <a:buNone/>
            </a:pPr>
            <a:r>
              <a:rPr lang="en-US" dirty="0" smtClean="0">
                <a:solidFill>
                  <a:srgbClr val="990000"/>
                </a:solidFill>
                <a:latin typeface="+mj-lt"/>
              </a:rPr>
              <a:t>8872014309</a:t>
            </a:r>
          </a:p>
          <a:p>
            <a:pPr>
              <a:buNone/>
            </a:pPr>
            <a:r>
              <a:rPr lang="en-US" dirty="0" smtClean="0">
                <a:solidFill>
                  <a:srgbClr val="990000"/>
                </a:solidFill>
                <a:hlinkClick r:id="rId2"/>
              </a:rPr>
              <a:t>chief.librarian@cgc.edu.in</a:t>
            </a:r>
            <a:r>
              <a:rPr lang="en-US" dirty="0" smtClean="0">
                <a:solidFill>
                  <a:srgbClr val="990000"/>
                </a:solidFill>
              </a:rPr>
              <a:t>        </a:t>
            </a:r>
            <a:endParaRPr lang="en-US" dirty="0">
              <a:solidFill>
                <a:srgbClr val="990000"/>
              </a:solidFill>
            </a:endParaRPr>
          </a:p>
        </p:txBody>
      </p:sp>
      <p:sp>
        <p:nvSpPr>
          <p:cNvPr id="2" name="Rectangle 1"/>
          <p:cNvSpPr/>
          <p:nvPr/>
        </p:nvSpPr>
        <p:spPr>
          <a:xfrm>
            <a:off x="4991099" y="3733800"/>
            <a:ext cx="3276600" cy="25908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a:p>
            <a:pPr algn="ct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b="1" dirty="0" smtClean="0">
                <a:solidFill>
                  <a:schemeClr val="tx1"/>
                </a:solidFill>
              </a:rPr>
              <a:t>FOR SUGGESTIONS</a:t>
            </a:r>
            <a:endParaRPr lang="en-US" b="1" dirty="0">
              <a:solidFill>
                <a:schemeClr val="tx1"/>
              </a:solidFill>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5181600" y="3810000"/>
            <a:ext cx="2895599" cy="1981200"/>
          </a:xfrm>
          <a:prstGeom prst="rect">
            <a:avLst/>
          </a:prstGeom>
        </p:spPr>
      </p:pic>
    </p:spTree>
  </p:cSld>
  <p:clrMapOvr>
    <a:masterClrMapping/>
  </p:clrMapOvr>
  <p:transition advTm="1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152400" y="838200"/>
            <a:ext cx="8763000" cy="5638800"/>
          </a:xfrm>
        </p:spPr>
        <p:txBody>
          <a:bodyPr>
            <a:normAutofit fontScale="85000" lnSpcReduction="20000"/>
          </a:bodyPr>
          <a:lstStyle/>
          <a:p>
            <a:pPr algn="ctr">
              <a:buFont typeface="Wingdings" panose="05000000000000000000" pitchFamily="2" charset="2"/>
              <a:buNone/>
            </a:pPr>
            <a:r>
              <a:rPr lang="en-US" sz="11700" dirty="0" smtClean="0">
                <a:solidFill>
                  <a:schemeClr val="tx2"/>
                </a:solidFill>
                <a:latin typeface="Algerian" panose="04020705040A02060702" pitchFamily="82" charset="0"/>
              </a:rPr>
              <a:t>Ready to HELP YOU.</a:t>
            </a:r>
          </a:p>
          <a:p>
            <a:pPr algn="ctr">
              <a:buFont typeface="Wingdings" panose="05000000000000000000" pitchFamily="2" charset="2"/>
              <a:buNone/>
            </a:pPr>
            <a:r>
              <a:rPr lang="en-US" sz="11700" dirty="0" smtClean="0">
                <a:solidFill>
                  <a:schemeClr val="tx2"/>
                </a:solidFill>
                <a:latin typeface="Algerian" panose="04020705040A02060702" pitchFamily="82" charset="0"/>
              </a:rPr>
              <a:t> </a:t>
            </a:r>
          </a:p>
          <a:p>
            <a:pPr algn="ctr">
              <a:buFont typeface="Wingdings" panose="05000000000000000000" pitchFamily="2" charset="2"/>
              <a:buNone/>
            </a:pPr>
            <a:r>
              <a:rPr lang="en-US" sz="11700" dirty="0" smtClean="0">
                <a:solidFill>
                  <a:schemeClr val="tx2"/>
                </a:solidFill>
                <a:latin typeface="Algerian" panose="04020705040A02060702" pitchFamily="82" charset="0"/>
              </a:rPr>
              <a:t>THANK </a:t>
            </a:r>
            <a:r>
              <a:rPr lang="en-US" sz="11700" dirty="0">
                <a:solidFill>
                  <a:schemeClr val="tx2"/>
                </a:solidFill>
                <a:latin typeface="Algerian" panose="04020705040A02060702" pitchFamily="82" charset="0"/>
              </a:rPr>
              <a:t>YOU</a:t>
            </a:r>
          </a:p>
          <a:p>
            <a:endParaRPr lang="en-US" sz="11700" dirty="0">
              <a:solidFill>
                <a:srgbClr val="99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3124200"/>
            <a:ext cx="4114800" cy="182880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 calcmode="lin" valueType="num">
                                      <p:cBhvr>
                                        <p:cTn id="7" dur="5000" fill="hold"/>
                                        <p:tgtEl>
                                          <p:spTgt spid="18435">
                                            <p:txEl>
                                              <p:pRg st="2" end="2"/>
                                            </p:txEl>
                                          </p:spTgt>
                                        </p:tgtEl>
                                        <p:attrNameLst>
                                          <p:attrName>ppt_w</p:attrName>
                                        </p:attrNameLst>
                                      </p:cBhvr>
                                      <p:tavLst>
                                        <p:tav tm="0" fmla="#ppt_w*sin(2.5*pi*$)">
                                          <p:val>
                                            <p:fltVal val="0"/>
                                          </p:val>
                                        </p:tav>
                                        <p:tav tm="100000">
                                          <p:val>
                                            <p:fltVal val="1"/>
                                          </p:val>
                                        </p:tav>
                                      </p:tavLst>
                                    </p:anim>
                                    <p:anim calcmode="lin" valueType="num">
                                      <p:cBhvr>
                                        <p:cTn id="8" dur="5000" fill="hold"/>
                                        <p:tgtEl>
                                          <p:spTgt spid="18435">
                                            <p:txEl>
                                              <p:pRg st="2" end="2"/>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fill="hold"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p:cTn id="12" dur="5000" fill="hold"/>
                                        <p:tgtEl>
                                          <p:spTgt spid="18435">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18435">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19" presetClass="entr" presetSubtype="10" fill="hold" nodeType="after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calcmode="lin" valueType="num">
                                      <p:cBhvr>
                                        <p:cTn id="17" dur="5000" fill="hold"/>
                                        <p:tgtEl>
                                          <p:spTgt spid="18435">
                                            <p:txEl>
                                              <p:pRg st="1" end="1"/>
                                            </p:txEl>
                                          </p:spTgt>
                                        </p:tgtEl>
                                        <p:attrNameLst>
                                          <p:attrName>ppt_w</p:attrName>
                                        </p:attrNameLst>
                                      </p:cBhvr>
                                      <p:tavLst>
                                        <p:tav tm="0" fmla="#ppt_w*sin(2.5*pi*$)">
                                          <p:val>
                                            <p:fltVal val="0"/>
                                          </p:val>
                                        </p:tav>
                                        <p:tav tm="100000">
                                          <p:val>
                                            <p:fltVal val="1"/>
                                          </p:val>
                                        </p:tav>
                                      </p:tavLst>
                                    </p:anim>
                                    <p:anim calcmode="lin" valueType="num">
                                      <p:cBhvr>
                                        <p:cTn id="18" dur="5000" fill="hold"/>
                                        <p:tgtEl>
                                          <p:spTgt spid="1843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5300" dirty="0" smtClean="0">
                <a:solidFill>
                  <a:srgbClr val="7030A0"/>
                </a:solidFill>
                <a:latin typeface="Algerian" panose="04020705040A02060702" pitchFamily="82" charset="0"/>
              </a:rPr>
              <a:t>FOR DIGITAL COPY OF PPT  </a:t>
            </a:r>
            <a:endParaRPr lang="en-US" sz="5300" dirty="0">
              <a:solidFill>
                <a:srgbClr val="7030A0"/>
              </a:solidFill>
              <a:latin typeface="Algerian" panose="04020705040A02060702"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0"/>
            <a:ext cx="4525963" cy="4525963"/>
          </a:xfrm>
        </p:spPr>
      </p:pic>
    </p:spTree>
  </p:cSld>
  <p:clrMapOvr>
    <a:masterClrMapping/>
  </p:clrMapOvr>
  <p:transition advTm="1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solidFill>
                  <a:srgbClr val="00B050"/>
                </a:solidFill>
                <a:latin typeface="Algerian" panose="04020705040A02060702" pitchFamily="82" charset="0"/>
              </a:rPr>
              <a:t>IT DEPT. LIBRARY</a:t>
            </a:r>
            <a:endParaRPr lang="en-US" sz="7200" b="1" dirty="0">
              <a:solidFill>
                <a:srgbClr val="00B050"/>
              </a:solidFill>
              <a:latin typeface="Algerian" panose="04020705040A02060702" pitchFamily="82" charset="0"/>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3794478" cy="4800601"/>
          </a:xfrm>
          <a:prstGeom prst="rect">
            <a:avLst/>
          </a:prstGeom>
          <a:ln w="76200" cap="sq">
            <a:solidFill>
              <a:srgbClr val="00B050"/>
            </a:solidFill>
            <a:prstDash val="solid"/>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17639"/>
            <a:ext cx="4419600" cy="4983162"/>
          </a:xfrm>
          <a:prstGeom prst="ellipse">
            <a:avLst/>
          </a:prstGeom>
          <a:ln w="762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Tm="1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82*508"/>
  <p:tag name="TABLE_ENDDRAG_RECT" val="18*84*682*5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162</TotalTime>
  <Words>1387</Words>
  <Application>Microsoft Office PowerPoint</Application>
  <PresentationFormat>On-screen Show (4:3)</PresentationFormat>
  <Paragraphs>565</Paragraphs>
  <Slides>84</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84</vt:i4>
      </vt:variant>
    </vt:vector>
  </HeadingPairs>
  <TitlesOfParts>
    <vt:vector size="99" baseType="lpstr">
      <vt:lpstr>宋体</vt:lpstr>
      <vt:lpstr>宋体</vt:lpstr>
      <vt:lpstr>Aharoni</vt:lpstr>
      <vt:lpstr>Algerian</vt:lpstr>
      <vt:lpstr>Arial</vt:lpstr>
      <vt:lpstr>Arial Black</vt:lpstr>
      <vt:lpstr>Arial Narrow</vt:lpstr>
      <vt:lpstr>Britannic Bold</vt:lpstr>
      <vt:lpstr>Calibri</vt:lpstr>
      <vt:lpstr>Cambria</vt:lpstr>
      <vt:lpstr>Lucida Handwriting</vt:lpstr>
      <vt:lpstr>Raavi</vt:lpstr>
      <vt:lpstr>Times New Roman</vt:lpstr>
      <vt:lpstr>Wingdings</vt:lpstr>
      <vt:lpstr>Office Theme</vt:lpstr>
      <vt:lpstr>                        </vt:lpstr>
      <vt:lpstr>MISSION The College Libraries are to sustain a physically and virtually appealing environment that promotes learning, teaching and research. It fosters lifelong intellectual growth and self-fulfilment by providing all users with versatile accessibility of the needed information resources. It also stimulates to promote individual sharing of ideas and love of reading and social enlightenment, enrichment throughout the knowledge society. It also supports in excellence and innovation in education and research. </vt:lpstr>
      <vt:lpstr>          OBJECTIVES 1) To establish a readers’ community to strengthen the goals. 2)To organize orientation programmes for users to keep them aware of the information society. 3) To promote the values and skills amongst the students. 4)To maintain a balanced and organized collection of high-quality materials and provide professional assistance to all users. 5) To provide access to information located elsewhere. 6)To educate users in developing information-gathering skills, including accessing, evaluating, and using various information sources. 7)To promote technological competence by providing access to information available in non-print formats. </vt:lpstr>
      <vt:lpstr>CGC LIBRARIES </vt:lpstr>
      <vt:lpstr>MAIN LIBRARY</vt:lpstr>
      <vt:lpstr>ECE DEPT. LIBRARY</vt:lpstr>
      <vt:lpstr>ET/ME DEPT. LIBRARY</vt:lpstr>
      <vt:lpstr>CSE DEPT. LIBRARY</vt:lpstr>
      <vt:lpstr>IT DEPT. LIBRARY</vt:lpstr>
      <vt:lpstr>APP. SC. DEPT. LIBRARY</vt:lpstr>
      <vt:lpstr>CCP LIBRARY</vt:lpstr>
      <vt:lpstr>COE LIBRARY</vt:lpstr>
      <vt:lpstr>CBSA LIBRARY</vt:lpstr>
      <vt:lpstr>CCT LIBRARY</vt:lpstr>
      <vt:lpstr>CCH LIBRARY</vt:lpstr>
      <vt:lpstr>LIBRARIES AT A GLANCE</vt:lpstr>
      <vt:lpstr>LIBRARY  STATISTICS</vt:lpstr>
      <vt:lpstr>CGC LIBRARY STAFF</vt:lpstr>
      <vt:lpstr>      COLLEGE WEBSITE                          http://cgc.edu.in/         LIBRARY SOFTWARE                                     LIBSYS            </vt:lpstr>
      <vt:lpstr>CGC WEBSITE  LIBRARY PAGE</vt:lpstr>
      <vt:lpstr>CEC COLLEGE WEBSITE  LIBRARY PAGE</vt:lpstr>
      <vt:lpstr>CBSA COLLEGE WEBSITE  LIBRARY PAGE</vt:lpstr>
      <vt:lpstr>CCP COLLEGE WEBSITE  LIBRARY PAGE</vt:lpstr>
      <vt:lpstr>COE COLLEGE WEBSITE  LIBRARY PAGE</vt:lpstr>
      <vt:lpstr>CCH COLLEGE WEBSITE  LIBRARY PAGE</vt:lpstr>
      <vt:lpstr>CCT COLLEGE WEBSITE  LIBRARY PAGE</vt:lpstr>
      <vt:lpstr>LIBRARY NEWSLETTERS</vt:lpstr>
      <vt:lpstr>SALIENT FEATURES OF LIBRARIES</vt:lpstr>
      <vt:lpstr>LIBRARY AUTOMATION USING INTEGRATED LIBRARY MANAGEMENT SYSTEM (ILMS) LIBRARY SOFTWARE INTERFACE</vt:lpstr>
      <vt:lpstr>LIBRARY WEBOPAC</vt:lpstr>
      <vt:lpstr>PowerPoint Presentation</vt:lpstr>
      <vt:lpstr>                                  E RESOURCES Number of e-books (WORLD E-BOOK LIBRARY)                  20 Lacs+ Number of e-books (EBSCO)                                                      2,65,000   NDL Membership E-BOOKs                                                         45 Lacs+ Number of e-journals(DELNET)                                                    4500+ e-journals(EBSCO)                                                                          5000+          Business Source Elite ( EBSCO)                                                      1056 NPTEL VIDEO LECTURES                                                                 8000+ CDs  ( of Books and Magazines)                                                    4245 TURNITIN Plagiarism Software </vt:lpstr>
      <vt:lpstr>DIGI LIBRARY  ANY TIME, ANY WHERE</vt:lpstr>
      <vt:lpstr>   The library has subscription of DELNET database via link http://www.delnet.in  since the year 2013 and is subscribing e-journals and e-books through World e-book library via link http://database.worldlibrary.org/  and Gale journals via URL https://link.gale.com/apps/menu?u=chandigarhengg </vt:lpstr>
      <vt:lpstr>  EBSCO DATABASE  EBSCO resources can also be remotely accessed on EBSCO App. or on the link http://search.ebscohost.com. It provides scholarly 5000 e-journals, working papers, reports, and datasets, and millions of digitized historical primary sources, including 2,65,000 e-books. </vt:lpstr>
      <vt:lpstr>PowerPoint Presentation</vt:lpstr>
      <vt:lpstr>  ANTI-PLAGIARISM SOFTWARE To promote and support the research activities, CGC as a remedial measure has provided access to anti-plagiarism software TURNITIN since 2020.It is one such software, which is being successfully used at the global level to cross-check a vast database for identifying plagiarized portions in one’s research. </vt:lpstr>
      <vt:lpstr>      Lakhs of e-books can be accessed through NDL via link http://ndl.iitkgp.ac.in//.    INSTITUTIONAL NDL MEMBERSHIP NUMBER  :INPBNC3ADJJC9BP</vt:lpstr>
      <vt:lpstr>   NPTEL Video lectures Stream wise NPTEL  8000+ video lectures can be accessed via  FTP LINK - ftp://192.168.100.14   </vt:lpstr>
      <vt:lpstr>PowerPoint Presentation</vt:lpstr>
      <vt:lpstr>                                                            Repository Links  1   e-PG Pathshala     https://epgp.inflibnet.ac.in 2  e-Shodh Sindhu    https://ess.inflibnet.ac.in 3  Search Engine for PDF Books   www.pdfdrive.com 4  National Digital Library of India      https://ndl.iitkgp.ac.in 5  ShodhGanga      https://shodhganga.inflibnet.ac.in/ 6  Discover scientific knowledge and stay connected to the world of science   https://www.researchgate.net/ 7  Free e books(60000+)https://www.gutenberg.org/ 8  NPTEL [National Programme on Technology Enhanced Learning]     https://nptel.ac.in 9   NPTEL Video Lectures          https://archive.nptel.ac.in/</vt:lpstr>
      <vt:lpstr>10  OASIS (Openly Available Sources Integrated Search) https://openlibrary.org/ 11  Open access for academic books https://www.oapen.org/ 12  SAKSHAT   https://sakshat.ac.in/?project=vidwan 13   Science, Health, Medical and Engineering Journals   www.sciencedirect.com 14  Open Access books    https://www.doabooks.org/ 15  SWAYAMPRABHA   https://www.swayamprabha.gov.in 16  SWAYAM Online Courses https://storage.googleapis.com/uniquecourses/online.html 17   Engineering Research papers Database  www.engpaper.com 18   Engineering and Applied Sciences Technology Journals   www.ijeast.com 19  Enhancement in Learning with Improvement in Skills (ELIS) portal    http://free.aicte-india.org/ 20    DOAB - Directory of Open Access Books https://directory.doabooks.org/handle/20.500.12854/34495</vt:lpstr>
      <vt:lpstr>  21  DOAJ    https://doaj.org/ 22   e-Content courseware in UG subjects   http://cec.nic.in/cec/ 23   E-Kalpa    https://icar.org.in/content/e-kalpa 24   Open Access Books and Journals  https://about.jstor.org/librarians/books/open-access-books-jstor/  25   Free e-Books   https://www.gutenberg.org/ 26    AICTE Collaborations (MoU) with other Organizations https://www.aicte-india.org/education/collaborations 27   AAKASH EDUCATIONAL PORTAL https://www.it.iitb.ac.in/nmeict/home.html 28    InfoPort    https:/infoport.inflibnet.ac.in 29   National Educational Alliance for Technology https//neat.aicte-india.org/ 30   OAPEN    https://www.oapen.org/  </vt:lpstr>
      <vt:lpstr> 31   QUANTUM &amp; NANO COMPUTING https://www.dei.ac.in/dei/quantumNano/  32  The Online Books Page https://onlinebooks.library.upenn.edu/lists.html 33    SNLTR     https://nltr.org 34   EThOS    https://ethos.bl.uk/Home.do 35    DART-Europe E-theses Portal https://www.dart-europe.org/basic-search.php 36   Virtual Labs    http://www.vlab.co.in/ 37   YOUTH4WORK https://www.youth4work.com/onlinetalenttest 38   Theses     https://library-archives.canada.ca/eng 39   Gateway Accelerating Scientific Discovery https://worldwidescience.org/ 40   DIGITAL LIBRARY INFLIBNET   https://ess.inflibnet.ac.in/  </vt:lpstr>
      <vt:lpstr>    41   Digital Commons Network    https://irsc.libguides.com   42   Engineering Journal Database      researchgate.net 43   FOSSEE      https://fossee.in 44   Study IQ Education www.youtube.com 45   UG/PG MOOC  shttp://ugcmoocs.intlibnet.ac.in/ugemoocs 46   Engineering and technology Journal Database   omicsonline.org 47   E-Books and E-Journalshttps://www.socsccybraryamu.ac.in/ 48   CEC-UGC YouTube Channelhttps://www.youtube.com/user/cecedusat 49   TCS iON Digital Glass Room        https://learning.tcsionhub.in/hub/glass-room/ 50   RIChttps://eric.ed.gov/ 51   Free e-Databaseshttp://www.globethics.net/ </vt:lpstr>
      <vt:lpstr>52    Free Journalshttp://www.archive.org 53    Spoken Tutorialhttps:/spoken-tutorial.org/ 54   National Apprenticeship Training Scheme http://mhrdnats.gov.in/ 55   E – Kumbh      https://ekumbh.aicte-india.org/ 56  E-BOOKS    https://www.wikibooks.org/ 57  Social Science Research Network (SSRN) https://www.ssrn.com/ </vt:lpstr>
      <vt:lpstr>PowerPoint Presentation</vt:lpstr>
      <vt:lpstr>              FREE E-MAGAZINE WEBSITES https://freemagazinepdf.com/ https://worldmags.net/ https://fliphtml5.com/ https://www.bisinfotech.com/bisinfotech-magazine https://pdf-magazines.org/ https://all-freemagazines.com/ https://downmagaz.net/ https://www.pdfmagaz.club/ https://magazinenewsstand.com/digital-magazines https://pdf-magazines-download.com/</vt:lpstr>
      <vt:lpstr>FACILITIES PROVIDED BY LIBRARY </vt:lpstr>
      <vt:lpstr>BARCODE SCANNED ENTRY/EXIT Since the ID cards are scanned to keep track of entry and exit, foot traffic in the library is computerized. Students scan their ID cards as they enter or leave the library using the barcode scanner for that.</vt:lpstr>
      <vt:lpstr> ONLINE CATALOGUE (OPAC)  The facility to search the open public access catalogue (OPAC) is open to all the users over the campus-wide LAN at the URL:  https://cgcopac.lsease.in/.  1 pc in each library is exclusively dedicated to OPAC search to facilitate the users.  </vt:lpstr>
      <vt:lpstr>DIGITAL LIBRARY THE LIBRARIES INTENDS TO HAVE A WELL-DEVELOPED COMPUTER AND NETWORK INFRASTRUCTURE IN THE FORM OF A DIGITAL LIBRARY WITH A PROVISION OF 10 COMPUTERS IN EACH LIBRARY TO FACILITATE THE USE OF ALL THE WEB-BASED RESOURCES AND SERVICES SUBSCRIBED</vt:lpstr>
      <vt:lpstr>WI-FI  FACILITY STUDENTS &amp; FACULTY CAN ACCESS THE INTERNET WITHIN LIBRARY PREMISES ON THEIR LAPTOPS AND MOBILES AS THE LIBRARIES ARE WI-FI ENABLED.  </vt:lpstr>
      <vt:lpstr> READING HALL FACILITY   The libraries provides its users with a conducive atmosphere with ample seating capacity. </vt:lpstr>
      <vt:lpstr>CCTVs in Library </vt:lpstr>
      <vt:lpstr>DISPLAY OF NEW ARRIVALS </vt:lpstr>
      <vt:lpstr>DIFFERENT SECTIONS OF LIBRARY</vt:lpstr>
      <vt:lpstr>LIBRARY NOTICE BOARD</vt:lpstr>
      <vt:lpstr>ENTRY / EXIT GATE </vt:lpstr>
      <vt:lpstr>PROPERTY COUNTER</vt:lpstr>
      <vt:lpstr>REFERENCE SECTION</vt:lpstr>
      <vt:lpstr>DISPLAY OF ENCYCLOPEDIA/ DICTIONARIES </vt:lpstr>
      <vt:lpstr>CIRCULATION SECTION</vt:lpstr>
      <vt:lpstr>SPECIMEN : FACULTY LIBRARY MEMBERSHIP PASSBOOK</vt:lpstr>
      <vt:lpstr>SPECIMEN : STUDENTS’ LIBRARY CARD AND TICKETS</vt:lpstr>
      <vt:lpstr>BOOK BANK SECTION </vt:lpstr>
      <vt:lpstr>RARE BOOKS SECTION </vt:lpstr>
      <vt:lpstr> PG COURSES BOOKS SECTION </vt:lpstr>
      <vt:lpstr>STACK AREA</vt:lpstr>
      <vt:lpstr>PERIODICAL SECTION </vt:lpstr>
      <vt:lpstr>LIST OF SUBSCRIBED PRINT JOURNALS YEAR 2026</vt:lpstr>
      <vt:lpstr>PowerPoint Presentation</vt:lpstr>
      <vt:lpstr>PowerPoint Presentation</vt:lpstr>
      <vt:lpstr>PowerPoint Presentation</vt:lpstr>
      <vt:lpstr>PowerPoint Presentation</vt:lpstr>
      <vt:lpstr>BOUND VOLUMES SECTION JOURNALS 2003-2024</vt:lpstr>
      <vt:lpstr>PowerPoint Presentation</vt:lpstr>
      <vt:lpstr>LIST OF MAGAZINES </vt:lpstr>
      <vt:lpstr>LIST OF MAGAZINES      CONTD.</vt:lpstr>
      <vt:lpstr>PowerPoint Presentation</vt:lpstr>
      <vt:lpstr>PowerPoint Presentation</vt:lpstr>
      <vt:lpstr>PowerPoint Presentation</vt:lpstr>
      <vt:lpstr>PowerPoint Presentation</vt:lpstr>
      <vt:lpstr> FOR DIGITAL COPY OF PPT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CHANDIGARH ENGINERING COLLEGE – CGC, Landran     MAIN LIBRARY</dc:title>
  <dc:creator>Admin</dc:creator>
  <cp:lastModifiedBy>admin</cp:lastModifiedBy>
  <cp:revision>301</cp:revision>
  <cp:lastPrinted>2025-02-28T08:42:00Z</cp:lastPrinted>
  <dcterms:created xsi:type="dcterms:W3CDTF">2006-08-16T00:00:00Z</dcterms:created>
  <dcterms:modified xsi:type="dcterms:W3CDTF">2026-06-26T10:17:58Z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A0C5C390DEF740C88CA4DFDE478E6345_13</vt:lpwstr>
  </property>
  <property fmtid="{D5CDD505-2E9C-101B-9397-08002B2CF9AE}" pid="3" name="KSOProductBuildVer">
    <vt:lpwstr>1033-12.1.0.26880</vt:lpwstr>
  </property>
</Properties>
</file>